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2" r:id="rId7"/>
    <p:sldId id="283" r:id="rId8"/>
    <p:sldId id="263" r:id="rId9"/>
    <p:sldId id="266" r:id="rId10"/>
    <p:sldId id="264" r:id="rId11"/>
    <p:sldId id="265" r:id="rId12"/>
    <p:sldId id="267" r:id="rId13"/>
    <p:sldId id="268" r:id="rId14"/>
    <p:sldId id="274" r:id="rId15"/>
    <p:sldId id="269" r:id="rId16"/>
    <p:sldId id="279" r:id="rId17"/>
    <p:sldId id="280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84" r:id="rId26"/>
    <p:sldId id="285" r:id="rId27"/>
    <p:sldId id="286" r:id="rId28"/>
    <p:sldId id="278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FC0"/>
    <a:srgbClr val="124906"/>
    <a:srgbClr val="C00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068CE-4270-E44E-B793-4B4660AD653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E4272-5BD6-9B4F-A955-49E7240D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4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4272-5BD6-9B4F-A955-49E7240D6F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6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6F473F-B681-7C48-8259-5DE111905F16}" type="slidenum">
              <a:rPr kumimoji="0" lang="de-DE" sz="1300">
                <a:solidFill>
                  <a:prstClr val="black"/>
                </a:solidFill>
              </a:rPr>
              <a:pPr eaLnBrk="1" hangingPunct="1"/>
              <a:t>24</a:t>
            </a:fld>
            <a:endParaRPr kumimoji="0" lang="de-DE" sz="1300">
              <a:solidFill>
                <a:prstClr val="black"/>
              </a:solidFill>
            </a:endParaRPr>
          </a:p>
        </p:txBody>
      </p:sp>
      <p:sp>
        <p:nvSpPr>
          <p:cNvPr id="614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Times New Roman" charset="0"/>
              </a:rPr>
              <a:t>This section is just to get across to students that we are busy with other things which are not teaching related – this is to try and get them to understand the importance of making and keeping meetings – that we can’t be in our offices 9-5pm Monday to Friday. </a:t>
            </a:r>
          </a:p>
        </p:txBody>
      </p: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E3483B9-F2C4-D344-88F2-A097AF3FF654}" type="slidenum">
              <a:rPr kumimoji="0" lang="en-GB" sz="1300" smtClean="0">
                <a:solidFill>
                  <a:prstClr val="black"/>
                </a:solidFill>
                <a:latin typeface="Calibri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kumimoji="0" lang="en-GB" sz="13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E7EDC4E-9E4B-AE49-9D40-E4A3F8C9F37F}" type="slidenum">
              <a:rPr kumimoji="0" lang="de-DE" sz="1300">
                <a:solidFill>
                  <a:prstClr val="black"/>
                </a:solidFill>
              </a:rPr>
              <a:pPr eaLnBrk="1" hangingPunct="1"/>
              <a:t>25</a:t>
            </a:fld>
            <a:endParaRPr kumimoji="0" lang="de-DE" sz="1300">
              <a:solidFill>
                <a:prstClr val="black"/>
              </a:solidFill>
            </a:endParaRPr>
          </a:p>
        </p:txBody>
      </p:sp>
      <p:sp>
        <p:nvSpPr>
          <p:cNvPr id="819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19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>
                <a:latin typeface="Times New Roman" charset="0"/>
              </a:rPr>
              <a:t>Just to explain to students other things we have to do  - you can add/change these to suit.</a:t>
            </a:r>
          </a:p>
        </p:txBody>
      </p:sp>
      <p:sp>
        <p:nvSpPr>
          <p:cNvPr id="8197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990600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4A14B99-368A-9842-95F0-F215F965B3FD}" type="slidenum">
              <a:rPr kumimoji="0" lang="en-GB" sz="1300" smtClean="0">
                <a:solidFill>
                  <a:prstClr val="black"/>
                </a:solidFill>
                <a:latin typeface="Calibri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kumimoji="0" lang="en-GB" sz="13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7F4A-119C-4720-B852-6AA59E9F81D9}" type="datetimeFigureOut">
              <a:rPr lang="el-GR" smtClean="0"/>
              <a:pPr/>
              <a:t>13/3/2019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28A-B191-491C-A0A3-8DAE49DEB5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7F4A-119C-4720-B852-6AA59E9F81D9}" type="datetimeFigureOut">
              <a:rPr lang="el-GR" smtClean="0"/>
              <a:pPr/>
              <a:t>13/3/2019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28A-B191-491C-A0A3-8DAE49DEB5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7F4A-119C-4720-B852-6AA59E9F81D9}" type="datetimeFigureOut">
              <a:rPr lang="el-GR" smtClean="0"/>
              <a:pPr/>
              <a:t>13/3/2019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28A-B191-491C-A0A3-8DAE49DEB5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EDFBF828-FD85-4C22-96FC-3994751AC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85 h 64000"/>
                <a:gd name="T2" fmla="*/ 2304 w 64000"/>
                <a:gd name="T3" fmla="*/ 1152 h 64000"/>
                <a:gd name="T4" fmla="*/ 1587 w 64000"/>
                <a:gd name="T5" fmla="*/ 2219 h 64000"/>
                <a:gd name="T6" fmla="*/ 1587 w 64000"/>
                <a:gd name="T7" fmla="*/ 2219 h 64000"/>
                <a:gd name="T8" fmla="*/ 1587 w 64000"/>
                <a:gd name="T9" fmla="*/ 2219 h 64000"/>
                <a:gd name="T10" fmla="*/ 1587 w 64000"/>
                <a:gd name="T11" fmla="*/ 2219 h 64000"/>
                <a:gd name="T12" fmla="*/ 1587 w 64000"/>
                <a:gd name="T13" fmla="*/ 85 h 64000"/>
                <a:gd name="T14" fmla="*/ 1587 w 64000"/>
                <a:gd name="T15" fmla="*/ 85 h 64000"/>
                <a:gd name="T16" fmla="*/ 1587 w 64000"/>
                <a:gd name="T17" fmla="*/ 8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248 h 64000"/>
                <a:gd name="T2" fmla="*/ 2544 w 64000"/>
                <a:gd name="T3" fmla="*/ 1272 h 64000"/>
                <a:gd name="T4" fmla="*/ 2027 w 64000"/>
                <a:gd name="T5" fmla="*/ 2296 h 64000"/>
                <a:gd name="T6" fmla="*/ 2027 w 64000"/>
                <a:gd name="T7" fmla="*/ 2296 h 64000"/>
                <a:gd name="T8" fmla="*/ 2027 w 64000"/>
                <a:gd name="T9" fmla="*/ 2296 h 64000"/>
                <a:gd name="T10" fmla="*/ 2027 w 64000"/>
                <a:gd name="T11" fmla="*/ 2296 h 64000"/>
                <a:gd name="T12" fmla="*/ 2027 w 64000"/>
                <a:gd name="T13" fmla="*/ 248 h 64000"/>
                <a:gd name="T14" fmla="*/ 2027 w 64000"/>
                <a:gd name="T15" fmla="*/ 248 h 64000"/>
                <a:gd name="T16" fmla="*/ 2027 w 64000"/>
                <a:gd name="T17" fmla="*/ 24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8" name="Picture 3" descr="digma 01 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723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F9DE62D6-E435-4BB1-9C22-BC692043B48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6AA3C7-4595-594B-8E11-84375D835C3F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10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6CBFF7A-A9AB-4221-AD00-5CF2FD7D99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32CC8-1638-2F48-A98C-FB929D703FDB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71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6CBFF7A-A9AB-4221-AD00-5CF2FD7D99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ED17D-D204-8F44-99A4-43498400D2A8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64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6CBFF7A-A9AB-4221-AD00-5CF2FD7D99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2EABC-0E48-1B47-AB83-64E8C9EBF9C8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4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6CBFF7A-A9AB-4221-AD00-5CF2FD7D99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2FAA0-C5EC-AD4F-97E1-85507C6AD6A2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77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A6CBFF7A-A9AB-4221-AD00-5CF2FD7D99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BB32E-C4AD-6C46-94CC-A93281C717AE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64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A6CBFF7A-A9AB-4221-AD00-5CF2FD7D99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965DA-408A-8549-977B-50EA33EDE93E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22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6CBFF7A-A9AB-4221-AD00-5CF2FD7D99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9F687-7D83-D641-AE0E-B27763CC71C7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8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7F4A-119C-4720-B852-6AA59E9F81D9}" type="datetimeFigureOut">
              <a:rPr lang="el-GR" smtClean="0"/>
              <a:pPr/>
              <a:t>13/3/2019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28A-B191-491C-A0A3-8DAE49DEB5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6CBFF7A-A9AB-4221-AD00-5CF2FD7D99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0E3B0-B83C-2E42-9CDF-5E7260BECC7E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04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6CBFF7A-A9AB-4221-AD00-5CF2FD7D99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B8538-9F5E-C94E-B21B-32BED4690AD2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32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6CBFF7A-A9AB-4221-AD00-5CF2FD7D99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0AEB0-F68C-7D4B-8CD1-964B804C8D49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5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7F4A-119C-4720-B852-6AA59E9F81D9}" type="datetimeFigureOut">
              <a:rPr lang="el-GR" smtClean="0"/>
              <a:pPr/>
              <a:t>13/3/2019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28A-B191-491C-A0A3-8DAE49DEB5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7F4A-119C-4720-B852-6AA59E9F81D9}" type="datetimeFigureOut">
              <a:rPr lang="el-GR" smtClean="0"/>
              <a:pPr/>
              <a:t>13/3/2019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28A-B191-491C-A0A3-8DAE49DEB5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7F4A-119C-4720-B852-6AA59E9F81D9}" type="datetimeFigureOut">
              <a:rPr lang="el-GR" smtClean="0"/>
              <a:pPr/>
              <a:t>13/3/2019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28A-B191-491C-A0A3-8DAE49DEB5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7F4A-119C-4720-B852-6AA59E9F81D9}" type="datetimeFigureOut">
              <a:rPr lang="el-GR" smtClean="0"/>
              <a:pPr/>
              <a:t>13/3/2019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28A-B191-491C-A0A3-8DAE49DEB5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7F4A-119C-4720-B852-6AA59E9F81D9}" type="datetimeFigureOut">
              <a:rPr lang="el-GR" smtClean="0"/>
              <a:pPr/>
              <a:t>13/3/2019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28A-B191-491C-A0A3-8DAE49DEB5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7F4A-119C-4720-B852-6AA59E9F81D9}" type="datetimeFigureOut">
              <a:rPr lang="el-GR" smtClean="0"/>
              <a:pPr/>
              <a:t>13/3/2019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28A-B191-491C-A0A3-8DAE49DEB5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7F4A-119C-4720-B852-6AA59E9F81D9}" type="datetimeFigureOut">
              <a:rPr lang="el-GR" smtClean="0"/>
              <a:pPr/>
              <a:t>13/3/2019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428A-B191-491C-A0A3-8DAE49DEB5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7F4A-119C-4720-B852-6AA59E9F81D9}" type="datetimeFigureOut">
              <a:rPr lang="el-GR" smtClean="0"/>
              <a:pPr/>
              <a:t>13/3/2019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B428A-B191-491C-A0A3-8DAE49DEB5E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177 h 64000"/>
                <a:gd name="T2" fmla="*/ 2592 w 64000"/>
                <a:gd name="T3" fmla="*/ 984 h 64000"/>
                <a:gd name="T4" fmla="*/ 2037 w 64000"/>
                <a:gd name="T5" fmla="*/ 1791 h 64000"/>
                <a:gd name="T6" fmla="*/ 2037 w 64000"/>
                <a:gd name="T7" fmla="*/ 1791 h 64000"/>
                <a:gd name="T8" fmla="*/ 2037 w 64000"/>
                <a:gd name="T9" fmla="*/ 1791 h 64000"/>
                <a:gd name="T10" fmla="*/ 2037 w 64000"/>
                <a:gd name="T11" fmla="*/ 1791 h 64000"/>
                <a:gd name="T12" fmla="*/ 2037 w 64000"/>
                <a:gd name="T13" fmla="*/ 177 h 64000"/>
                <a:gd name="T14" fmla="*/ 2037 w 64000"/>
                <a:gd name="T15" fmla="*/ 177 h 64000"/>
                <a:gd name="T16" fmla="*/ 2037 w 64000"/>
                <a:gd name="T17" fmla="*/ 17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174 h 64000"/>
                <a:gd name="T2" fmla="*/ 1949 w 64000"/>
                <a:gd name="T3" fmla="*/ 994 h 64000"/>
                <a:gd name="T4" fmla="*/ 1525 w 64000"/>
                <a:gd name="T5" fmla="*/ 1813 h 64000"/>
                <a:gd name="T6" fmla="*/ 1525 w 64000"/>
                <a:gd name="T7" fmla="*/ 1813 h 64000"/>
                <a:gd name="T8" fmla="*/ 1525 w 64000"/>
                <a:gd name="T9" fmla="*/ 1813 h 64000"/>
                <a:gd name="T10" fmla="*/ 1525 w 64000"/>
                <a:gd name="T11" fmla="*/ 1813 h 64000"/>
                <a:gd name="T12" fmla="*/ 1525 w 64000"/>
                <a:gd name="T13" fmla="*/ 174 h 64000"/>
                <a:gd name="T14" fmla="*/ 1525 w 64000"/>
                <a:gd name="T15" fmla="*/ 174 h 64000"/>
                <a:gd name="T16" fmla="*/ 1525 w 64000"/>
                <a:gd name="T17" fmla="*/ 17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373" name="Line 5">
              <a:extLst>
                <a:ext uri="{FF2B5EF4-FFF2-40B4-BE49-F238E27FC236}">
                  <a16:creationId xmlns:a16="http://schemas.microsoft.com/office/drawing/2014/main" id="{76545839-BCFF-4A68-9A86-06B196445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6802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8378" name="Rectangle 10">
            <a:extLst>
              <a:ext uri="{FF2B5EF4-FFF2-40B4-BE49-F238E27FC236}">
                <a16:creationId xmlns:a16="http://schemas.microsoft.com/office/drawing/2014/main" id="{A6CBFF7A-A9AB-4221-AD00-5CF2FD7D99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F61540-F3A1-9449-883F-02BA8CB162C5}" type="slidenum">
              <a:rPr lang="el-GR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58381" name="Rectangle 13">
            <a:extLst>
              <a:ext uri="{FF2B5EF4-FFF2-40B4-BE49-F238E27FC236}">
                <a16:creationId xmlns:a16="http://schemas.microsoft.com/office/drawing/2014/main" id="{EE07728C-3A15-4D54-AD60-342CEC2501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1031" name="Picture 13" descr="digma 01 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0"/>
            <a:ext cx="723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61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¡"/>
        <a:defRPr sz="29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5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¡"/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19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¡"/>
        <a:defRPr sz="19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oc.gr/international-relations/international-networks/erasmus.html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.uoc.gr/index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learn.uoc.gr/" TargetMode="External"/><Relationship Id="rId4" Type="http://schemas.openxmlformats.org/officeDocument/2006/relationships/hyperlink" Target="http://www.psychology.uoc.gr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kf.uoc.gr/" TargetMode="External"/><Relationship Id="rId2" Type="http://schemas.openxmlformats.org/officeDocument/2006/relationships/hyperlink" Target="http://www.gymreth.blogspot.gr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ology.uoc.gr/studies/undergraduate-studies/logoklopi.html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139668" cy="68580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517232"/>
            <a:ext cx="9144000" cy="1440160"/>
          </a:xfrm>
        </p:spPr>
        <p:txBody>
          <a:bodyPr>
            <a:noAutofit/>
          </a:bodyPr>
          <a:lstStyle/>
          <a:p>
            <a:r>
              <a:rPr lang="el-GR" sz="4000" dirty="0">
                <a:solidFill>
                  <a:schemeClr val="tx2">
                    <a:lumMod val="75000"/>
                  </a:schemeClr>
                </a:solidFill>
              </a:rPr>
              <a:t>Πρόγραμμα Σπουδών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4000" dirty="0">
                <a:solidFill>
                  <a:schemeClr val="tx2">
                    <a:lumMod val="75000"/>
                  </a:schemeClr>
                </a:solidFill>
              </a:rPr>
              <a:t>του Τμήματος Ψυχολογίας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4000" dirty="0">
                <a:solidFill>
                  <a:schemeClr val="tx2">
                    <a:lumMod val="75000"/>
                  </a:schemeClr>
                </a:solidFill>
              </a:rPr>
              <a:t>του Πανεπιστημίου Κρήτης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-36512" y="-27384"/>
            <a:ext cx="6400800" cy="966806"/>
          </a:xfrm>
        </p:spPr>
        <p:txBody>
          <a:bodyPr/>
          <a:lstStyle/>
          <a:p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Επιτροπή Προπτυχιακών Σπουδών</a:t>
            </a:r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988864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Εργαστήρια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4320480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Μαθήματα που εκπαιδεύουν το φοιτητή σε συγκεκριμένες δεξιότητες όπως:</a:t>
            </a:r>
          </a:p>
          <a:p>
            <a:r>
              <a:rPr lang="el-GR" dirty="0">
                <a:solidFill>
                  <a:srgbClr val="002060"/>
                </a:solidFill>
              </a:rPr>
              <a:t>Σχεδιασμό και εκτέλεση ερευνών, ανάλυση δεδομένων, τεχνικές συνέντευξης, κ.α.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Δύο από τα τρία εργαστήρια τουλάχιστον πρέπει να προέρχονται από το Τμήμα Ψυχολογίας.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77284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Πτυχιακή Εργασία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Για φοιτητές τουλάχιστον 4</a:t>
            </a:r>
            <a:r>
              <a:rPr lang="el-GR" baseline="30000" dirty="0">
                <a:solidFill>
                  <a:srgbClr val="002060"/>
                </a:solidFill>
              </a:rPr>
              <a:t>ου</a:t>
            </a:r>
            <a:r>
              <a:rPr lang="el-GR" dirty="0">
                <a:solidFill>
                  <a:srgbClr val="002060"/>
                </a:solidFill>
              </a:rPr>
              <a:t> έτους, που έχουν περάσει τουλάχιστον 17 υποχρεωτικά μαθήματα και οπωσδήποτε τη Μεθοδολογία 1 και τη Στατιστική 1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Εποπτεύεται από μέλος του διδακτικού προσωπικού του Τμήματος Ψυχολογίας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Δηλώνεται για τουλάχιστον 2 εξάμηνα φοίτησης, είναι ερευνητική πλην εργασιών με τον κ Δαφέρμο.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84484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Πρακτική Άσκηση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378619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Δηλώνεται στο 4</a:t>
            </a:r>
            <a:r>
              <a:rPr lang="el-GR" baseline="30000" dirty="0">
                <a:solidFill>
                  <a:srgbClr val="002060"/>
                </a:solidFill>
              </a:rPr>
              <a:t>ο</a:t>
            </a:r>
            <a:r>
              <a:rPr lang="el-GR" dirty="0">
                <a:solidFill>
                  <a:srgbClr val="002060"/>
                </a:solidFill>
              </a:rPr>
              <a:t> έτος φοίτησης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Πρακτική άσκηση σε φορέα συνεργαζόμενο με το Τμήμα Ψυχολογίας, υπό την εποπτεία επαγγελματιών ψυχολόγων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2060872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Προαπαιτούμενα Μαθήματα</a:t>
            </a:r>
            <a:br>
              <a:rPr lang="el-GR" dirty="0">
                <a:solidFill>
                  <a:srgbClr val="B9CDE5"/>
                </a:solidFill>
              </a:rPr>
            </a:br>
            <a:r>
              <a:rPr lang="el-GR" dirty="0">
                <a:solidFill>
                  <a:srgbClr val="B9CDE5"/>
                </a:solidFill>
              </a:rPr>
              <a:t>(Αλυσίδες)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4293096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Υπάρχουν μαθήματα που για να μπορέσετε να τα δηλώσετε, θα πρέπει πρώτα να έχετε εξεταστεί επιτυχώς στο προαπαιτούμενό του.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Ιδιαίτερη βαρύτητα θα πρέπει να δίνεται στα προαπαιτούμενα μαθήματα των πρώτων εξαμήνων.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Προσοχή: Εάν «αφήσετε» αρκετά προαπαιτούμενα, ο χρόνος αποφοίτησής σας θα καθυστερήσει σημαντικά!!!</a:t>
            </a:r>
            <a:endParaRPr lang="en-US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628824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Πιστωτικές Μονάδες (</a:t>
            </a:r>
            <a:r>
              <a:rPr lang="en-US" dirty="0">
                <a:solidFill>
                  <a:srgbClr val="B9CDE5"/>
                </a:solidFill>
              </a:rPr>
              <a:t>ECTS)</a:t>
            </a:r>
            <a:endParaRPr lang="el-GR" dirty="0">
              <a:solidFill>
                <a:srgbClr val="B9CDE5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Οι πιστωτικές μονάδες δηλώνουν το «φόρτο» του κάθε μαθήματος για το φοιτητή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Μία </a:t>
            </a:r>
            <a:r>
              <a:rPr lang="en-US" dirty="0" err="1">
                <a:solidFill>
                  <a:srgbClr val="002060"/>
                </a:solidFill>
              </a:rPr>
              <a:t>ects</a:t>
            </a:r>
            <a:r>
              <a:rPr lang="el-GR" dirty="0">
                <a:solidFill>
                  <a:srgbClr val="002060"/>
                </a:solidFill>
              </a:rPr>
              <a:t> μονάδα αντιστοιχεί περίπου σε 25 ώρες εργασίας του φοιτητή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Ο ελάχιστος αριθμός </a:t>
            </a:r>
            <a:r>
              <a:rPr lang="en-US" dirty="0" err="1">
                <a:solidFill>
                  <a:srgbClr val="002060"/>
                </a:solidFill>
              </a:rPr>
              <a:t>ects</a:t>
            </a:r>
            <a:r>
              <a:rPr lang="el-GR" dirty="0">
                <a:solidFill>
                  <a:srgbClr val="002060"/>
                </a:solidFill>
              </a:rPr>
              <a:t> που πρέπει να έχει κατοχυρώσει ένας φοιτητής για το πτυχίο του είναι: 240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FF6600"/>
                </a:solidFill>
              </a:rPr>
              <a:t>Προσοχή: Οι υποχρεώσεις πτυχίου υπολογίζονται με </a:t>
            </a:r>
            <a:r>
              <a:rPr lang="en-US" dirty="0" err="1">
                <a:solidFill>
                  <a:srgbClr val="FF6600"/>
                </a:solidFill>
              </a:rPr>
              <a:t>ects</a:t>
            </a:r>
            <a:r>
              <a:rPr lang="el-GR" dirty="0">
                <a:solidFill>
                  <a:srgbClr val="FF6600"/>
                </a:solidFill>
              </a:rPr>
              <a:t> και ΟΧΙ με αριθμό μαθημάτων!!!</a:t>
            </a:r>
            <a:endParaRPr lang="en-US" dirty="0">
              <a:solidFill>
                <a:srgbClr val="FF660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55681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Μαθήματα στο εξωτερικό.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Από το δεύτερο έτος μπορείτε να φοιτήσετε για ένα μικρό χρονικό διάστημα σε κάποιο πανεπιστήμιο του εξωτερικού με το πρόγραμμα </a:t>
            </a:r>
            <a:r>
              <a:rPr lang="en-US" dirty="0">
                <a:solidFill>
                  <a:srgbClr val="002060"/>
                </a:solidFill>
              </a:rPr>
              <a:t>Erasmus+.</a:t>
            </a:r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Τα μαθήματα που θα κατοχυρώσετε στο Ίδρυμα του εξωτερικού, αντιστοιχούνται με μαθήματα του Πανεπιστημίου Κρήτης.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Ενημερωθείτε εγκαίρως από τα σεμινάρια που διοργανώνονται από το γραφείο Διεθνών Σχέσεων.</a:t>
            </a:r>
          </a:p>
          <a:p>
            <a:r>
              <a:rPr lang="en-US" dirty="0">
                <a:solidFill>
                  <a:srgbClr val="FF0000"/>
                </a:solidFill>
                <a:hlinkClick r:id="rId2"/>
              </a:rPr>
              <a:t>http://www.uoc.gr/international-relations/international-networks/erasmus.html</a:t>
            </a:r>
            <a:endParaRPr lang="el-GR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77284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Υποχρεώσεις Πτυχίου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332525"/>
              </p:ext>
            </p:extLst>
          </p:nvPr>
        </p:nvGraphicFramePr>
        <p:xfrm>
          <a:off x="-1" y="1772816"/>
          <a:ext cx="9057895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5626100" imgH="3086100" progId="Word.Document.12">
                  <p:embed/>
                </p:oleObj>
              </mc:Choice>
              <mc:Fallback>
                <p:oleObj name="Document" r:id="rId3" imgW="5626100" imgH="308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1772816"/>
                        <a:ext cx="9057895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nut 3"/>
          <p:cNvSpPr/>
          <p:nvPr/>
        </p:nvSpPr>
        <p:spPr>
          <a:xfrm>
            <a:off x="6624228" y="2219590"/>
            <a:ext cx="864096" cy="432048"/>
          </a:xfrm>
          <a:prstGeom prst="donut">
            <a:avLst>
              <a:gd name="adj" fmla="val 14976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516216" y="4532955"/>
            <a:ext cx="1080120" cy="1008112"/>
          </a:xfrm>
          <a:prstGeom prst="donut">
            <a:avLst>
              <a:gd name="adj" fmla="val 14976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3">
            <a:extLst>
              <a:ext uri="{FF2B5EF4-FFF2-40B4-BE49-F238E27FC236}">
                <a16:creationId xmlns:a16="http://schemas.microsoft.com/office/drawing/2014/main" id="{0C2B232E-F687-4CA6-9A48-F945063FFB84}"/>
              </a:ext>
            </a:extLst>
          </p:cNvPr>
          <p:cNvSpPr/>
          <p:nvPr/>
        </p:nvSpPr>
        <p:spPr>
          <a:xfrm>
            <a:off x="6624228" y="2549099"/>
            <a:ext cx="864096" cy="432048"/>
          </a:xfrm>
          <a:prstGeom prst="donut">
            <a:avLst>
              <a:gd name="adj" fmla="val 14976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3">
            <a:extLst>
              <a:ext uri="{FF2B5EF4-FFF2-40B4-BE49-F238E27FC236}">
                <a16:creationId xmlns:a16="http://schemas.microsoft.com/office/drawing/2014/main" id="{AF96608B-EE04-40D7-80FA-3000A4CD7CC3}"/>
              </a:ext>
            </a:extLst>
          </p:cNvPr>
          <p:cNvSpPr/>
          <p:nvPr/>
        </p:nvSpPr>
        <p:spPr>
          <a:xfrm>
            <a:off x="6624228" y="3012306"/>
            <a:ext cx="864096" cy="432048"/>
          </a:xfrm>
          <a:prstGeom prst="donut">
            <a:avLst>
              <a:gd name="adj" fmla="val 14976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3">
            <a:extLst>
              <a:ext uri="{FF2B5EF4-FFF2-40B4-BE49-F238E27FC236}">
                <a16:creationId xmlns:a16="http://schemas.microsoft.com/office/drawing/2014/main" id="{F79D2EE3-659C-46E4-9D16-6A70CF11B352}"/>
              </a:ext>
            </a:extLst>
          </p:cNvPr>
          <p:cNvSpPr/>
          <p:nvPr/>
        </p:nvSpPr>
        <p:spPr>
          <a:xfrm>
            <a:off x="6560031" y="6149272"/>
            <a:ext cx="864096" cy="432048"/>
          </a:xfrm>
          <a:prstGeom prst="donut">
            <a:avLst>
              <a:gd name="adj" fmla="val 14976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5541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220488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3 πράγματα που θα κάνουν τη φοίτησή σας πιο εύκολη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3071810"/>
            <a:ext cx="9144000" cy="378619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Ενημέρωση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Παρακολούθηση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Προγραμματισμός</a:t>
            </a:r>
            <a:endParaRPr lang="en-US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55681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Ενημέρωση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70000" lnSpcReduction="2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Δημιουργία και </a:t>
            </a:r>
            <a:r>
              <a:rPr lang="el-GR" b="1" u="sng" dirty="0">
                <a:solidFill>
                  <a:srgbClr val="002060"/>
                </a:solidFill>
              </a:rPr>
              <a:t>καθημερινή χρήση </a:t>
            </a:r>
            <a:r>
              <a:rPr lang="el-GR" dirty="0">
                <a:solidFill>
                  <a:srgbClr val="002060"/>
                </a:solidFill>
              </a:rPr>
              <a:t>πανεπιστημιακού λογαριασμού ηλεκτρονικού ταχυδρομείου</a:t>
            </a:r>
          </a:p>
          <a:p>
            <a:r>
              <a:rPr lang="en-US" dirty="0">
                <a:solidFill>
                  <a:srgbClr val="002060"/>
                </a:solidFill>
                <a:hlinkClick r:id="rId3"/>
              </a:rPr>
              <a:t>http://www.soc.uoc.gr/index.php</a:t>
            </a:r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b="1" u="sng" dirty="0">
                <a:solidFill>
                  <a:srgbClr val="002060"/>
                </a:solidFill>
              </a:rPr>
              <a:t>Καθημερινή χρήση </a:t>
            </a:r>
            <a:r>
              <a:rPr lang="el-GR" dirty="0">
                <a:solidFill>
                  <a:srgbClr val="002060"/>
                </a:solidFill>
              </a:rPr>
              <a:t>της ιστοσελίδας του Τμήματος</a:t>
            </a:r>
          </a:p>
          <a:p>
            <a:r>
              <a:rPr lang="en-US" dirty="0">
                <a:solidFill>
                  <a:srgbClr val="002060"/>
                </a:solidFill>
                <a:hlinkClick r:id="rId4"/>
              </a:rPr>
              <a:t>http://www.psychology.uoc.gr/</a:t>
            </a:r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Ένταξη στα ηλεκτρονικά μαθήματα (</a:t>
            </a:r>
            <a:r>
              <a:rPr lang="en-US" dirty="0">
                <a:solidFill>
                  <a:srgbClr val="002060"/>
                </a:solidFill>
              </a:rPr>
              <a:t>e-learn) </a:t>
            </a:r>
            <a:r>
              <a:rPr lang="el-GR" dirty="0">
                <a:solidFill>
                  <a:srgbClr val="002060"/>
                </a:solidFill>
              </a:rPr>
              <a:t>και </a:t>
            </a:r>
            <a:r>
              <a:rPr lang="el-GR" b="1" u="sng" dirty="0">
                <a:solidFill>
                  <a:srgbClr val="002060"/>
                </a:solidFill>
              </a:rPr>
              <a:t>εξοικείωση</a:t>
            </a:r>
            <a:r>
              <a:rPr lang="el-GR" dirty="0">
                <a:solidFill>
                  <a:srgbClr val="002060"/>
                </a:solidFill>
              </a:rPr>
              <a:t> με την πλατφόρμα</a:t>
            </a:r>
          </a:p>
          <a:p>
            <a:r>
              <a:rPr lang="en-US" dirty="0">
                <a:solidFill>
                  <a:srgbClr val="002060"/>
                </a:solidFill>
                <a:hlinkClick r:id="rId5"/>
              </a:rPr>
              <a:t>https://elearn.uoc.gr/</a:t>
            </a:r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Παρακολούθηση της σελίδας της Επιτροπής Προπτυχιακών Σπουδών στο </a:t>
            </a:r>
            <a:r>
              <a:rPr lang="en-US" dirty="0" err="1">
                <a:solidFill>
                  <a:srgbClr val="002060"/>
                </a:solidFill>
              </a:rPr>
              <a:t>Facebook</a:t>
            </a:r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Συμμετοχή στα ενημερωτικά σεμινάρια της Βιβλιοθήκης</a:t>
            </a:r>
            <a:endParaRPr lang="en-US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988864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Παρακολούθηση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3786190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Ανελλιπής παρακολούθηση των παραδόσεων ΟΛΩΝ των μαθημάτων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Ενεργή συμμετοχή στα μαθήματα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Αξιοποίηση των ωρών συνεργασίας με το διδακτικό προσωπικό</a:t>
            </a:r>
            <a:endParaRPr lang="en-US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227689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Στόχοι Προγράμματος Σπουδών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9144000" cy="4000504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Άρτια εκπαίδευση σε όλους τους βασικούς τομείς της Ψυχολογίας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Προετοιμασία για μεταπτυχιακές σπουδές στην Ψυχολογία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Ανάπτυξη της ακαδημαϊκής προσωπικότητας των φοιτητών του Τμήματος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77284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Προγραμματισμός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4248472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Προγραμματίστε τη μελέτη της ύλης που καλύπτεται σε κάθε παράδοση, σε εβδομαδιαία βάση.</a:t>
            </a:r>
          </a:p>
          <a:p>
            <a:r>
              <a:rPr lang="el-GR" dirty="0">
                <a:solidFill>
                  <a:srgbClr val="002060"/>
                </a:solidFill>
              </a:rPr>
              <a:t> </a:t>
            </a:r>
          </a:p>
          <a:p>
            <a:r>
              <a:rPr lang="el-GR" dirty="0">
                <a:solidFill>
                  <a:srgbClr val="002060"/>
                </a:solidFill>
              </a:rPr>
              <a:t>Μην αφήνετε ύλη να «συσσωρεύεται» για τις εξεταστικές περιόδους.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Όταν έχετε ένα «χαλαρό» </a:t>
            </a:r>
            <a:r>
              <a:rPr lang="en-US" dirty="0">
                <a:solidFill>
                  <a:srgbClr val="002060"/>
                </a:solidFill>
              </a:rPr>
              <a:t>deadline</a:t>
            </a:r>
            <a:r>
              <a:rPr lang="el-GR" dirty="0">
                <a:solidFill>
                  <a:srgbClr val="002060"/>
                </a:solidFill>
              </a:rPr>
              <a:t> προγραμματίστε την εργασία σας σε όλη την περίοδο μέχρι την ημερομηνία παράδοσης.</a:t>
            </a:r>
            <a:endParaRPr lang="en-US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84484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3 πράγματα που θα κάνουν τη φοίτησή σας πιο δύσκολη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3071810"/>
            <a:ext cx="9144000" cy="378619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Προκατάληψη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Προφίλ μελέτης Β΄/</a:t>
            </a:r>
            <a:r>
              <a:rPr lang="el-GR" dirty="0" err="1">
                <a:solidFill>
                  <a:srgbClr val="002060"/>
                </a:solidFill>
              </a:rPr>
              <a:t>άθμιας</a:t>
            </a:r>
            <a:r>
              <a:rPr lang="el-GR" dirty="0">
                <a:solidFill>
                  <a:srgbClr val="002060"/>
                </a:solidFill>
              </a:rPr>
              <a:t> εκπαίδευσης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Συστολή στις δραστηριότητες των μαθημάτων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671010"/>
            <a:ext cx="4104456" cy="3186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412776"/>
            <a:ext cx="4320480" cy="2920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628800"/>
            <a:ext cx="6840760" cy="383082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91685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Μη ακαδημαϊκές δομές/υπηρεσίες στην πανεπιστημιούπολη του Γάλλου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3071810"/>
            <a:ext cx="9144000" cy="3786190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Κλειστό Γυμναστήριο</a:t>
            </a:r>
          </a:p>
          <a:p>
            <a:r>
              <a:rPr lang="en-US" dirty="0">
                <a:solidFill>
                  <a:srgbClr val="002060"/>
                </a:solidFill>
                <a:hlinkClick r:id="rId2"/>
              </a:rPr>
              <a:t>http://www.gymreth.blogspot.gr/</a:t>
            </a:r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Ιατρείο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Συμβουλευτικό Κέντρο Φοιτητών</a:t>
            </a:r>
          </a:p>
          <a:p>
            <a:r>
              <a:rPr lang="en-US" dirty="0">
                <a:solidFill>
                  <a:srgbClr val="002060"/>
                </a:solidFill>
                <a:hlinkClick r:id="rId3"/>
              </a:rPr>
              <a:t>http://skf.uoc.gr/</a:t>
            </a:r>
            <a:endParaRPr lang="el-GR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55681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Επικοινωνία με το προσωπικό του Τμήματος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9144000" cy="4857760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Τηρείτε τις προκαθορισμένες ώρες συνεργασίας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Χρησιμοποιήστε ΜΟΝΟ τα ακαδημαϊκά σας </a:t>
            </a:r>
            <a:r>
              <a:rPr lang="en-US" dirty="0">
                <a:solidFill>
                  <a:srgbClr val="002060"/>
                </a:solidFill>
              </a:rPr>
              <a:t>e-mails</a:t>
            </a:r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Μην υποκαθιστάτε τη συμμετοχή σας στο μάθημα με ερωτήσεις στο </a:t>
            </a:r>
            <a:r>
              <a:rPr lang="en-US" dirty="0">
                <a:solidFill>
                  <a:srgbClr val="002060"/>
                </a:solidFill>
              </a:rPr>
              <a:t>e-mail</a:t>
            </a:r>
            <a:r>
              <a:rPr lang="el-GR" dirty="0">
                <a:solidFill>
                  <a:srgbClr val="002060"/>
                </a:solidFill>
              </a:rPr>
              <a:t> ή στις ώρες γραφείου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Αφομοιώστε έναν κώδικα ορθής ακαδημαϊκής συμπεριφοράς</a:t>
            </a:r>
          </a:p>
          <a:p>
            <a:r>
              <a:rPr lang="en-US" dirty="0">
                <a:solidFill>
                  <a:srgbClr val="002060"/>
                </a:solidFill>
                <a:hlinkClick r:id="rId2"/>
              </a:rPr>
              <a:t>http://www.psychology.uoc.gr/studies/undergraduate-studies/logoklopi.html</a:t>
            </a:r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1">
            <a:extLst>
              <a:ext uri="{FF2B5EF4-FFF2-40B4-BE49-F238E27FC236}">
                <a16:creationId xmlns:a16="http://schemas.microsoft.com/office/drawing/2014/main" id="{CA7F4AFC-F3A4-4495-8320-103C312028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el-GR" sz="750" b="0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123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850900" y="1943100"/>
            <a:ext cx="7832725" cy="573088"/>
          </a:xfrm>
        </p:spPr>
        <p:txBody>
          <a:bodyPr/>
          <a:lstStyle/>
          <a:p>
            <a:pPr marL="273050" indent="-190500" algn="just"/>
            <a:r>
              <a:rPr lang="el-GR" sz="2400" dirty="0">
                <a:latin typeface="Verdana" charset="0"/>
                <a:cs typeface="Arial" charset="0"/>
              </a:rPr>
              <a:t>Τι κάνουν συνήθως οι καθηγητές πανεπιστημίου όταν δεν βρίσκονται στις αίθουσες διδασκαλίας ή συναντούν τους φοιτητές στο γραφείο τους;</a:t>
            </a:r>
            <a:endParaRPr lang="en-GB" sz="2400" dirty="0">
              <a:latin typeface="Verdana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F2630-A464-4736-B340-97A6E6AE66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0377" y="302101"/>
            <a:ext cx="7832655" cy="85725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</a:rPr>
              <a:t>Πώς περνά το χρόνο του ο καθηγητής μου;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ea typeface="+mj-ea"/>
            </a:endParaRPr>
          </a:p>
        </p:txBody>
      </p:sp>
      <p:pic>
        <p:nvPicPr>
          <p:cNvPr id="5125" name="Picture 3" descr="C:\Users\sjrobinson1\AppData\Local\Microsoft\Windows\Temporary Internet Files\Content.IE5\03A6G13D\MM90028676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29000"/>
            <a:ext cx="104298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16363"/>
            <a:ext cx="21272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08538"/>
            <a:ext cx="242887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60800"/>
            <a:ext cx="223837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291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600B2-A318-4BA2-8D53-BC4FCEF30E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8646" y="5678568"/>
            <a:ext cx="1923250" cy="544405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br>
              <a:rPr lang="en-GB" sz="3075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</a:rPr>
            </a:br>
            <a:br>
              <a:rPr lang="en-GB" sz="3075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</a:rPr>
            </a:br>
            <a:br>
              <a:rPr lang="en-GB" sz="3075" dirty="0">
                <a:solidFill>
                  <a:schemeClr val="tx1"/>
                </a:solidFill>
                <a:ea typeface="+mj-ea"/>
              </a:rPr>
            </a:br>
            <a:r>
              <a:rPr lang="el-GR" sz="1800" dirty="0">
                <a:solidFill>
                  <a:schemeClr val="tx1"/>
                </a:solidFill>
                <a:ea typeface="+mj-ea"/>
              </a:rPr>
              <a:t>Προετοιμάζει τις διαλέξεις του</a:t>
            </a:r>
            <a:endParaRPr lang="en-GB" sz="2025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900113" y="2943225"/>
            <a:ext cx="2863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Arial" charset="0"/>
              </a:rPr>
              <a:t>Διαβάζει και ενημερώνεται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Arial" charset="0"/>
              </a:rPr>
              <a:t>για την επιστήμη του </a:t>
            </a:r>
            <a:endParaRPr lang="en-GB" sz="1400">
              <a:solidFill>
                <a:srgbClr val="000000"/>
              </a:solidFill>
              <a:latin typeface="Lucida Sans Unicode" charset="0"/>
              <a:ea typeface="ＭＳ Ｐゴシック" charset="0"/>
              <a:cs typeface="Arial" charset="0"/>
            </a:endParaRP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35DC0019-8DF9-4BE9-93D5-B245C919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6073775"/>
            <a:ext cx="25717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30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Arial" charset="0"/>
              </a:rPr>
              <a:t>Συμμετέχει σε επιτροπές, συνέδρια, συσκέψεις</a:t>
            </a:r>
            <a:endParaRPr lang="en-GB" sz="1300">
              <a:solidFill>
                <a:srgbClr val="000000"/>
              </a:solidFill>
              <a:latin typeface="Lucida Sans Unicode" charset="0"/>
              <a:ea typeface="ＭＳ Ｐゴシック" charset="0"/>
              <a:cs typeface="Arial" charset="0"/>
            </a:endParaRPr>
          </a:p>
        </p:txBody>
      </p:sp>
      <p:sp>
        <p:nvSpPr>
          <p:cNvPr id="35851" name="Rectangle 10">
            <a:extLst>
              <a:ext uri="{FF2B5EF4-FFF2-40B4-BE49-F238E27FC236}">
                <a16:creationId xmlns:a16="http://schemas.microsoft.com/office/drawing/2014/main" id="{A81034A8-88D2-4BC7-A54E-C78D8A444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0" y="4375150"/>
            <a:ext cx="2312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30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Arial" charset="0"/>
              </a:rPr>
              <a:t>Γράφει επιστημονικές εργασίες (π.χ. άρθρα, βιβλία, κλπ.)</a:t>
            </a:r>
            <a:endParaRPr lang="en-GB" sz="1300">
              <a:solidFill>
                <a:srgbClr val="000000"/>
              </a:solidFill>
              <a:latin typeface="Lucida Sans Unicode" charset="0"/>
              <a:ea typeface="ＭＳ Ｐゴシック" charset="0"/>
              <a:cs typeface="Arial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91CB3D2-9B6E-45AD-9B2D-CDD9A4A9F106}"/>
              </a:ext>
            </a:extLst>
          </p:cNvPr>
          <p:cNvSpPr/>
          <p:nvPr/>
        </p:nvSpPr>
        <p:spPr>
          <a:xfrm>
            <a:off x="900113" y="371475"/>
            <a:ext cx="75596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0AFFFF"/>
                </a:solidFill>
                <a:latin typeface="Arial" charset="0"/>
                <a:ea typeface="ＭＳ Ｐゴシック" charset="0"/>
                <a:cs typeface="Arial" charset="0"/>
              </a:rPr>
              <a:t>Πώς περνά το χρόνο του ο καθηγητής μου;</a:t>
            </a:r>
          </a:p>
        </p:txBody>
      </p:sp>
      <p:pic>
        <p:nvPicPr>
          <p:cNvPr id="7175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04963"/>
            <a:ext cx="27368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660775"/>
            <a:ext cx="20066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Ορθογώνιο 5"/>
          <p:cNvSpPr>
            <a:spLocks noChangeArrowheads="1"/>
          </p:cNvSpPr>
          <p:nvPr/>
        </p:nvSpPr>
        <p:spPr bwMode="auto">
          <a:xfrm>
            <a:off x="6370638" y="3586163"/>
            <a:ext cx="2233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60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Arial" charset="0"/>
              </a:rPr>
              <a:t>Κάνει έρευνα….</a:t>
            </a:r>
          </a:p>
        </p:txBody>
      </p:sp>
      <p:pic>
        <p:nvPicPr>
          <p:cNvPr id="717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406900"/>
            <a:ext cx="2222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71638"/>
            <a:ext cx="2446338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Εικόνα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684463"/>
            <a:ext cx="1976437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5262563"/>
            <a:ext cx="2146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3EC294-B9A0-41B5-AD40-B1F3840B5B3B}"/>
              </a:ext>
            </a:extLst>
          </p:cNvPr>
          <p:cNvSpPr txBox="1">
            <a:spLocks/>
          </p:cNvSpPr>
          <p:nvPr/>
        </p:nvSpPr>
        <p:spPr bwMode="auto">
          <a:xfrm>
            <a:off x="4139385" y="6231461"/>
            <a:ext cx="1923250" cy="54440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br>
              <a:rPr lang="en-GB" sz="3075" kern="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  <a:cs typeface="Arial"/>
              </a:rPr>
            </a:br>
            <a:br>
              <a:rPr lang="en-GB" sz="3075" kern="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  <a:cs typeface="Arial"/>
              </a:rPr>
            </a:br>
            <a:br>
              <a:rPr lang="en-GB" sz="3075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l-GR" sz="6400" kern="0" dirty="0">
                <a:solidFill>
                  <a:srgbClr val="000000"/>
                </a:solidFill>
                <a:latin typeface="Arial"/>
                <a:cs typeface="Arial"/>
              </a:rPr>
              <a:t>Έχει….. και οικογενειακή ζωή</a:t>
            </a:r>
            <a:endParaRPr lang="en-GB" sz="2025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316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/>
      <p:bldP spid="35848" grpId="0"/>
      <p:bldP spid="35851" grpId="0"/>
      <p:bldP spid="7177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κειμένου 5"/>
          <p:cNvSpPr>
            <a:spLocks noGrp="1" noChangeArrowheads="1"/>
          </p:cNvSpPr>
          <p:nvPr>
            <p:ph type="body" idx="1"/>
          </p:nvPr>
        </p:nvSpPr>
        <p:spPr>
          <a:xfrm>
            <a:off x="1042988" y="2276475"/>
            <a:ext cx="7451725" cy="2952750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l-GR" sz="2800" b="1">
                <a:latin typeface="Verdana" charset="0"/>
                <a:cs typeface="Arial" charset="0"/>
              </a:rPr>
              <a:t>Κάντε λίγη υπομονή και δικαιολογήστε τον εάν δεν σας έχει απαντήσει στο </a:t>
            </a:r>
            <a:r>
              <a:rPr lang="en-US" sz="2800" b="1">
                <a:latin typeface="Verdana" charset="0"/>
                <a:cs typeface="Arial" charset="0"/>
              </a:rPr>
              <a:t>e-mail</a:t>
            </a:r>
            <a:r>
              <a:rPr lang="el-GR" sz="2800" b="1">
                <a:latin typeface="Verdana" charset="0"/>
                <a:cs typeface="Arial" charset="0"/>
              </a:rPr>
              <a:t> που του στείλατε …….. μέσα στην επόμενη ώρα</a:t>
            </a:r>
          </a:p>
          <a:p>
            <a:pPr algn="just"/>
            <a:r>
              <a:rPr lang="el-GR" sz="2800" b="1">
                <a:latin typeface="Verdana" charset="0"/>
                <a:cs typeface="Arial" charset="0"/>
              </a:rPr>
              <a:t> 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C259D80-FC6C-4B52-BDC3-FDA23C08C222}"/>
              </a:ext>
            </a:extLst>
          </p:cNvPr>
          <p:cNvSpPr/>
          <p:nvPr/>
        </p:nvSpPr>
        <p:spPr>
          <a:xfrm>
            <a:off x="1042988" y="260350"/>
            <a:ext cx="7281862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rPr>
              <a:t>Επειδή, λοιπόν η δουλειά του δεν είναι μόνο η διδασκαλία……</a:t>
            </a:r>
          </a:p>
        </p:txBody>
      </p:sp>
    </p:spTree>
    <p:extLst>
      <p:ext uri="{BB962C8B-B14F-4D97-AF65-F5344CB8AC3E}">
        <p14:creationId xmlns:p14="http://schemas.microsoft.com/office/powerpoint/2010/main" val="3314095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124906"/>
            </a:gs>
            <a:gs pos="100000">
              <a:srgbClr val="C0FFC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>
            <a:normAutofit fontScale="90000"/>
          </a:bodyPr>
          <a:lstStyle/>
          <a:p>
            <a:r>
              <a:rPr lang="el-GR" sz="4800" dirty="0">
                <a:solidFill>
                  <a:srgbClr val="CCFFCC"/>
                </a:solidFill>
              </a:rPr>
              <a:t>Καλή επιτυχία στις σπουδές σας στο Τμήμα Ψυχολογίας </a:t>
            </a:r>
            <a:br>
              <a:rPr lang="el-GR" sz="4800" dirty="0">
                <a:solidFill>
                  <a:srgbClr val="CCFFCC"/>
                </a:solidFill>
              </a:rPr>
            </a:br>
            <a:r>
              <a:rPr lang="el-GR" sz="4800" dirty="0">
                <a:solidFill>
                  <a:srgbClr val="CCFFCC"/>
                </a:solidFill>
              </a:rPr>
              <a:t>του Πανεπιστημίου Κρήτης!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139668" cy="6858000"/>
          </a:xfrm>
          <a:prstGeom prst="rect">
            <a:avLst/>
          </a:prstGeom>
          <a:effectLst>
            <a:softEdge rad="1270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249292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Πλουραλισμός στο Πρόγραμμα Σπουδών του Τμήματος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378619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Το διδακτικό προσωπικό του Τμήματος, έχει συρρικνωθεί εξαιτίας των πολιτικών που ακολουθούνται στην ανώτατη εκπαίδευση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Παρόλα αυτά προσπαθούμε να καλύψουμε ένα όσο το δυνατόν ευρύτερο φάσμα γνωστικών πεδίων μέσα από το πρόγραμμα σπουδών μας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rF5zYFQBV2DhNicCfs59ldavpqdslObt6Hblbr3dEp9GPHMl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2071702" cy="1545809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Re5fhZQdS_rSynSPTTNUt8qJmJEumFgb6RReVQoN3179tBmK-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572008"/>
            <a:ext cx="2143125" cy="2133601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Rm-d7OenMVF2IvJQirFMu-IHdC1JtXlyrKywv6y8ML_UCysYzi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143248"/>
            <a:ext cx="1575734" cy="1857388"/>
          </a:xfrm>
          <a:prstGeom prst="rect">
            <a:avLst/>
          </a:prstGeom>
          <a:noFill/>
        </p:spPr>
      </p:pic>
      <p:pic>
        <p:nvPicPr>
          <p:cNvPr id="1034" name="Picture 10" descr="https://encrypted-tbn1.gstatic.com/images?q=tbn:ANd9GcTvVXOzGYiY1AnV6XalPg_DeN7HFHmKq1dMndLNEGxrcVh4wMZ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0"/>
            <a:ext cx="1905000" cy="1905000"/>
          </a:xfrm>
          <a:prstGeom prst="rect">
            <a:avLst/>
          </a:prstGeom>
          <a:noFill/>
        </p:spPr>
      </p:pic>
      <p:pic>
        <p:nvPicPr>
          <p:cNvPr id="1036" name="Picture 12" descr="https://encrypted-tbn0.gstatic.com/images?q=tbn:ANd9GcSWtRy8Xbt67IWLhcTWGxA7Ipj7aeYykcIWuo31X0ChXpA5M7iD-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429132"/>
            <a:ext cx="2619375" cy="1743076"/>
          </a:xfrm>
          <a:prstGeom prst="rect">
            <a:avLst/>
          </a:prstGeom>
          <a:noFill/>
        </p:spPr>
      </p:pic>
      <p:pic>
        <p:nvPicPr>
          <p:cNvPr id="1038" name="Picture 14" descr="https://encrypted-tbn0.gstatic.com/images?q=tbn:ANd9GcR84qhKIqBjobZlG5l83Z605ms7qen-ZApgbBRMAh-PPlNh3K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5038724"/>
            <a:ext cx="2286000" cy="1819276"/>
          </a:xfrm>
          <a:prstGeom prst="rect">
            <a:avLst/>
          </a:prstGeom>
          <a:noFill/>
        </p:spPr>
      </p:pic>
      <p:sp>
        <p:nvSpPr>
          <p:cNvPr id="1040" name="AutoShape 16" descr="data:image/jpeg;base64,/9j/4AAQSkZJRgABAQAAAQABAAD/2wCEAAkGBxQTEhUUExQUFBQXGBYYFRgVFhwXHhgcFhUXGBcYGBcYHCggGBolHBUVIjEhJSkrLi4uHR8zODMsNygtLisBCgoKDg0OGxAQGywkICYsLCw0NCwtLCwsNC8sLCwsLCwsLCwsLCwsLCwsLCwsLCwsLCwsLCwsLCwsLCwsLCwsLP/AABEIAJ8AoAMBEQACEQEDEQH/xAAcAAABBQEBAQAAAAAAAAAAAAAFAAMEBgcCAQj/xABDEAACAQIDBQUFBQMKBwAAAAABAgMAEQQSIQUxQVFhBhMicYEHMkKRsRRScqHBIzPRFUNTYoKSosLh8ESTo7Kz4/H/xAAaAQACAwEBAAAAAAAAAAAAAAAAAwECBAUG/8QAMxEAAgIBAwIDBQgDAAMAAAAAAAECAxEEEiExQRMiUQUUMmGhcYGRscHR4fAVQlIGI2L/2gAMAwEAAhEDEQA/AMNoAVACoAVACoAVACoAlbP2dLO2SGN5G5IpNuptuHU1KTfCKykorLZaML7OcSReVooRyZsxHot61Q0N0+wh6qC6cj7diMOn7zFluiRfqz/pT/8AHNfFJFfeZPpH6jS9nMHfWSe3Qp9MtHuVf/X0Dx5+iJQ7F4R/cxUqfjiVvowo/wAen0miPeJrrEbm9nDH9zioZOQYGM/ncfnVJezrV05JWrXdMA7W7JYvDjNJCxT76eNfMldw87VknTOHxIdC6EujAdLGioAVACoAVACoAVACoAVACoAVAEnZ+BknkEcSNI7blUXP+g61KTfCIlJRWWaNsb2fwwWfGP3sm8Qxmyr+N97eQsOpro06DK3WPCMjvnY9tSLFPtJYkyJkhQbkQZR62GvrT/eKquK4m+v2O/ivlj+/eAcXtqM8CfMmsdusul3OrTpvZ9f+mftyDxtBCSFWxO4msU7bOrZvojpG3GuCTffHc4bHAaMAeu4/TSq+JJ8plnsj5bIp/hn8uPxCeyIRLIA0ndRAZmffbW2UdSaj3txXTLM2tpVaTTxF9P2LdsvZmBvfvJJTwzWA8vCRf1qf8jel6HAthCb6EyHE4UvkjeSJr2Bvdb8jf+IrbV7SuSzNKSMk9NBgXaXZPDY0G6qJNbtHZJAf6ybmrVKOnu5+F/QUvEr6PKMv7UdjZ8HdmHeRXtnUEW5B1OqHz+dYbtPOrr09TTXdGfHRlcpA4VACoAVACoAVACoAVABnsv2cmxsvdxAACxkdvdQHieu+w41euuU3hC7bY1rLNdwGDw+Ai7uAakeOQ+9JbiT8K9BXVjCGmWXzINLop6p77Onp8vX+9QHjdqs+ka2HE/61jv1PebPQaemUvLpq8L1/kruOxYU63Y8dbD/WsUrZT6cIZKFVD8ycpfgv5Ii4otqEv6mky9HIbXbuW6Nf1YopsxtlA9ao1tWcja7VbNRccc+v6fycTnxaWPOxFTFvAu/b4mE8+vJZeyuz8yStKpaFcoA4M28A9ANT5is9tuGtvUy+0INQjB8919hNwjOcRF3SDJmAJHA30uttF61bctjy+TkOua5xwEZO1GKWZhBhiIgTZTYZhfUlW33qYVw2pylyLbfZC/lzDvJeXDnDS7zYFb9bH9LVsqlbBeWWULkovqXqCXDzRKMwZW8F2N9SN2t9OhvWqnVTy1JCbKosyT2iezgwM0uGW62LNGOXFo+Y5rvHWr2UJx8Svp+RELXF7J/iZnWQ1CoAVACoAVACoAKdm9hSYydYYuOrMdyKN7Grwg5vCF2WKEcs2eKCLBwdzALRp77fFI1tSf8AeldfEdLDH+zDQaKWqk7rfhX1+S/Uqm1Nos+g+I1y7Lecs9NzOPhwXUC7Q2jf9lGfDxP3jx9Kyf8A3LqWu1HC09D8q7+v8Al4yTrUOxGdaayXXoOPGdCDS9y7mjwp5W1ns0hCX4nT+P6VEVmWOwy6bhVuxhvj9znZuEMjhV3n8uJPyq85pIwRgox3ssWLx8oj7jCqSFBOVd7Hi1uLHkKRGMXLdM5075uTaYtjynDwd9Ox72UHu1J1VeLHlfSw5DrU2JTnth0RXxJ45YJk2sS193W9aI14WBOQ3g+0hIAZFxEY3xPvHMo28en51XwsPh4+YZLLgfsmJiUYd2w8hIaxOZSQNAQdRvO41eFttU/Osoq4qS4DuA2jJKPs07BMQuUxsx8La+8GHMadeldTT3Rg98eY9zPZDctrM89o3YopmxESZSNZo13W/pI7aEcxRqtPHHi1fD+RFNri9kzNqwGsVACoAVAHUaFiAoJJIAAFySdwA4mgDa9i7KXZuFyaHESWMrDnwQHkL/O9dzSUKqHiSOZJy1FiUfsQK2xjrabwLjzPEmuTqL3ZJv1Pb1Uwogo9VHj7X3ZWcRjCSd1rHhWOSBajrwsY9AZlJOm+olNY5M9VM5S8o/K9hc7+H6mkJZeDoStcIbn1fT9WSIMHKwuSFHJh+gqkrILhGqnRamxKUmkvmv2/UlnZ6FdSfpSlbJM3WaCiUOW/ov3JvZ+NI5b3YAqw381NVtnKSMtuip8Fxjnt3OtmYeKSQkzTRMrLlYBZF/tKbEbt4PpTHJqPKT+h5zXQVMkoN4+eH+gvaDsicsZUyTRoBnMRuV6vGdVHXdTNJZBLD4fzObY89issmHspkkkzWAyx2+ZJ+la1KzPlX4i+D0YVY8k8cjPCHAbQK6HeFYbtbGzVdTcswaw/oRjuWGDauFIAWCy3vfOwYa8CDpSlGxctg8F02SYpWSKXMR78EwazamzI3Dfbd00q0LZQTlH70VcU+pcduYdRhTILFozck/EGNmBG7Wuj7O1ObNkuj4M+orTjk+fu3uwBhpg8YtDNdkH3SLZ09Li3QiqaujwbMdi+nt3x56oq9Zh4qAFQBovsp2GLtjZR4Y/DCDxf4m/sjTzPSt2ho8SeX0MWrs42Im9oduftQ28A3tW/WzzBwQzQSVNsbGs4aYK2pPlOXU318r8LV5rc5vce21EY0JVcvv8AZkGy1XcJlWs4RHZSDoaq2n1BRlH4WFtm4Cwzvqx3dB/GstlmfKuh29Ho/DSts5l2+S/c7kkJuBpURSRN05SbREEZ1vxpm5GPwZPK9TlcNvsbHpR4nqHuaeUnyN9klxTzFI4+8uDmDae7c+8BofnT7/CUct4PI2WWyeyfOC0YWJp/2kDOGB8Qbwsh5Ej68ayuWx4kL6gHbOwVJJICP95RZCeo/UW9a0V6h/cVcQHgj3YxEMpyZlH95WDKRzrTJ7nGUSqIsEuW9t1NzkqaH2U2wqxeM6Kwsfu5tPloPyrJZF7uCy6F5TaivKcNJYq0at0dSb6EbiCAQfOt/s+L+JGPWzcYcAftn2eD4ebDg5iqiaAnfdQTbzIzCuxqF49G7ujJRbiSkYZXDOsKgCTs7BPPKkUYu7sFXzPE9BvqUm3hESkorLNk23KmFgTDxe7GuXzPEnqTc16GuKoqx3OXHM5bmZtjcb4w2+xB+RvXKvluTR0tPLw5xnjo0/weQhi5wxEg1Um9/WuIuMwfU9xdJTlHUR5i/wC/QhS3vlqU01kyzhZCexI5mtUckPb0ZZwwKgjdasS46nppebDj3I02HIGd2WNTuLG1/Ibz51eOXxFZOTrNdTp5Ztl8uOX9+OgkgjYADEw36E/wqzjPOXE50vb2lhDCcn9w/iNnxQKGkxCqp45Mxb8K5r+pqYwc+qME/wDyjbxpa8vu5fsv3I+D7YQxMvdd4AhuDdYsx4FwoJYdM1uYNO91455OLq9TfqJuzCi36fyEIPaPGrF1SJWPvERMpPqCQfVaq9HlYEb716HHtK29EsqLhQbrrKCLDxqjKtuIsTr1qdPp8LktC2Um5dip4rFR4mNTICkqeEMgzZhfQOuh04EfI0+MZVvC6DZSXcYGGjyiJmyG5Yta4J3AMDrYC/HiafHruYnfLtyiRstwizLIbxZbZlO9ifBluNTcVbw8yUvQl2PGEuWXTsntdY47y+NI7mMn3lLaZVPW+7pW2lRjyu5g1CnY0i4YbHB1u5vJFks330fdcV1KeeOzMyWOnRmGdqdm/Z8XNEPdVzl/C2q/kRXBshsk4nZqnugmCqoMLx7LIlWWbEN/MoAv4pLgfkrVu0FW+zL6Iy6pvaoruP7fxbyMTW3UTlJlK4pFRxIPGuZLJpRP2djzkC8V3jpzrmX0Zln1PVezfabjQq+u3t8vX9yQ+ON9y/KlKhJdTVP2pOUliKX3HbRLLbJ4X3Zfvfh69KhSlD4uUMnTRqFuqe2Xp2f2BvZpXDDLKe8Y3AUDwoeIJ+I9KTYt/MeBWj1duFTL4G8Z7/Z9gG2nh3kvmOa/+9KZXfFPoTd7FlsxFpoBYbZsrsVRSbEi/DTrW/xI4yeP1CVE3CfVPA9Js2diEIva5ve4A4kngKtXiT4ExnDqghHsEKoITvCf6R+704EIDmseZPpVvFrTx1/Io71nBIwuw5HNvs8BHISEH0s1yal3QX+v5kSviu7/AAHtq7Ladyy3zKqLKrG5GUBQ4bQMugBPClvao7olY2KKGFwaYRMzOM7D3rX/ALi/Eeu4Unc7GRudrwl/fmBMPEsjO7ZliXVrWLHgAL6XJrVFepobcUkupO2zGHjjkgH7DdlG9HtrnPEkA2PQ0yXPKF1PDal1LBsnCK2FIYHNmVlPLLf53BNPr6Gac2rOC+YCEq4LC8bwqoI4FVLEHkf4VvplgyuWVx1yZ97V8N+1gmH85GVPnGR+jLWP2jDbbn1OjpJeVr0KJWA1lw7AzjLiYviYRuOojzhh/wBS/pXR9nyw5R9V+Rm1C6MsCKPiFxXSSXczgntDstFAZeNZdVRFLKG1Tb4ZT5bqbjQiuTNdmbITcXui+RxdoH4hfy0pDq9GdCOuz8cfw4DvY/HRnGQBr2L21tYEqQp9CQaRdXLY8YI1GsqdT+L6BTbLrDI0chbfc6X3cdN9ZY1TfMTpaT21pJ17bcv7ufxHcBtXDBCXOdF3d4pRteCkE5h51W2mxvhcjdJraIzbV+1enPP4r8jvBdqcPMSiouFck5DvU8rsdV63+daPd5RS7nj9fCdt87s7k238yfiNtxRQlU/asd7s9gQv3Qtt5PPgKfXU9jfqZI1Sb54K3iNswsc32TDsx3lmY388zamrRg1xk0xrkljcwjs3FYiQGOPucPGdDljCDduD/Eel6ZCne+OSkox6vLHdj4QxzA908mZWUvMwtYg+6gO644luG6tNdUOjJbTWPyAGI2f9rfNmKSm3vNdW6KT7h5DcelDojjEFgdGSgsLoDJ4JDeBIpBk8TqVs5PMrvsL6DrSUpYwyyaXmkybsqRooJmU2YBdCL3s4vcHpemR4QuxKU0mF5Nqyy4RCuVD3gV8igZg408rEcOdNTbQmNUI2NP0ND2XfxKeEJI81Q2P1rbDgw98/MpvtJUHA4djvEpA8mS5/7RR7UXws36X42ZpXIN4S7OMwxMRQ2IYEn+r8d+mW9O0+fFjj1KWY2vJc8P2hRJL2zQk68SBffXW97UXx0MnhZXzIG3e8klJzl0IzIwWyso5EXAtypF7nOXXjsXrSSK3jUrFYh8WDzSBh1BMUZXU2ZSGB6g3FQ1nghrKwzQNqwxY5ftEUqAkAyI5ymNjwPDLyNY45re1o50N1L2tA+fs+zQANLErKbjM6gNfkb1ZWeboXV2J5SYDk2b3LWmDDllGa/wCE3sfnTVPd8JoVm5eUsPdxyWVMHKUQAZ3fuweZLZSDrfcKicnF43CG3HrP9QnsPYzPJlwy4WNVF3lOaQrfgGk0uegq9EPGeJN4KSmmvNn+/YHMXHiTIq5w9iADlDAa8Bauj4dUeEUjswMKkqyOzqwVQ1j3a6k3AsNPvDjVnCPWJZbX0ISwwj3lzeSNGfW2ZaSoT7fuHm7P9SUEEwtFkinUWjksWawv4WL7x5AU/wAJtfMhrHxcopG0cNLnkR0yO1u8HAm98y9DasjTzhmiLikmiyxImDgj7xDIZCCi7heMq13PDeNN5p8Vgzc2zeHjBYdmK0ffTSMS0y2jvv8AENRbkoNvlW6mGXgU8SxFdiq+1Se0eFhHKSRvXKq/Rqz+1JZsUfQ2aRdWZ5XMNoQwjd3Gz/E/hXyHvH6D50+D2RcvXgpLl4J2ycO0iMBvO6nUQc44KTaTLZ2jhSFAsa93HYeG5Nza53nhW2yHhw9EZ4Pc/UoOLnua5U5ZNcVgiGllzyoAdw+IZGzIxU8x9DzHSoaT6kOKawwpgtrxD97h1fqjGM/Qg/IUuVb7MTKp/wCsv1Da9sYIwohwz3GgZ5QSByAyGwpfgN9WJ91k+svodQ9o5J5VVrR5wQjAlyGPui73AudNAK0x0sN3m7mjTaSpy2yYZ7PbVbvRA8zKrKRvIPeDmeN+FbqIwi9uEW1WmUFmKXHyJ5x0yMQZWRUDNY3uxUX1F91OlTWuxkrpjPsQNq9vpYVSMKrkjM+ezEX90W3A2uT5is9jhF4SJjp4sHw+0Wc+8kRHLuwPoaqrCz00ewTwPbhSfFhx/Z0t8706FrFyofZlhbaODxcZkKOjxC5uL+Eb7EDW2+rSW5bhEqprhDX2jZzqA2JMgVg4VUINwCNL+dEORarui+ELDOcRNmtlXQIv3VG4efPrXU08Nqyy7SjHBmHbfaoxGMkZTdFsiHmqaX9Tc15/UWeJY5HRohsgkA4oyxAG80pJt4Q1vA/i5Lmw91dF8hx9avN5eEQkaJ7OdnKQXYaKBXY0NeIZMOplzgB9tscXlPIbqz66eZYQ6iOEVFq5rNJxUEnlQAqAFQAqAC7oXw0RUC6ySK2tjuRlI+ZrQ25VpJdGLXEmFsHtRWytKhaQEXC/HbW9+Bq8ZZ69Tb7xGS8y5Lltt43ZsREGYtoASCI8wtZtNCOXPfWlvKyjDXKMXhIz7E4cmwPiILeL71zfU211v86yuIZwdYbA3Pu69SF/NqtGBDkGcBs477fWtEKxUpB3HOuGwrDdJMCijjY+83kP1ptmIxx3YuPmkCNjYGrUVlrJFg27tEYTBu40kk/ZxeZHib0H6U3XXeFVtXViaoeJMyCvPnTCWGjyRhvikJC9FBsT5k6elPgtsc92Lby8eg7i+6Tw5CxG9gba8qvPw48YIjufJf8AsBir4aY7rWt8jXW0MswyYtQvMil7cBZzXO1HMjXX0A5w5rLsY3J4cOajYwyNtFVXEnJwRUYJPKAPVoAJ4CUBWRgSrWOm8EXsR8yCKfB8YFy9R44juxaM6ne9rHyXl576s3joRjPUkbE2u2GYmJrc1IurjcVZdx4fKojLb0G4jJYYXTtdCRaXCpfmgvf/ABLTVqF3RndLT4Z5L2qwxIC4Qoo4iQEnzBWwHrQtQvQjwn6kiLtaB+6h14d4270Ua+V6atQ+yKun1Y3GHnfvJTmY/IDkBwFNrrcnlkNqKwizbMwo6ADUk7gBvJNdGCUVl9DNJme9tdu/ap/B+6jusfXXxN6kD0Arz+qvd1m7sb6KtkeepXqzDifgtqNGFBSOQKSVDre19TYgg76bC5x7J/aUlBMKQbVhmcJKhQPZTY3UXO8C11I53NaI3V2PE1jP4C3CUVlFu2LhvsqSxXve+vO26urRWqIuBlsl4jTKljZRmNc2yXJpiiI0tK3F8Ed5ao2TgjyGlsshhqoyxzUAdoKlICeiWF6elhCxp5qq5E4PIXF9dxqqZeOM8juPXVTawItyvl0JtUy6lrF3G4EvUxWRTLBszBXrdTWInItOBwp0AFdGuBnlIDdte0ARThYWBJ0mcf8AjB+vy51ztdq1L/1Q6dx1FWXvl9xQq5ZsFQAqAJGBwjSuFUb954AcyeAq9dbnLaispKKyy/7Tx6s7WPlXcttTfBihHCKZjZPEa5Nj5NcVwMB6pkk9NADbioaJGWWqNEnFqgkkQCrxKslzHTWmy6FUQrg0ngudKlSkRkIRxZ7ZmJtuvTowz1KynJ9Q1gNmpzrZXTERKbLPs7Zw4f8AzzNdCFcUsmeUwF2l7WrGDDhGux0eYcOkZ/zfKudq9dnyVdPUfVQ35p/gUKuUbBUAKgBUAEtgySd6EjynPowbdYeIkneLWvcU+iUlLEe4uxLGWG8ekd7Ru5I5gWProa2WKHSLFRb7or+KOtYp9RyGQaoix1nqckHmejIYOTUEnqwk0KLYZJkMFtTToxwUbI+LlvS5yLRRFpRY7R6smQTMPNTYyKtFh2TJcit1LyxE0OdudsslsLGcoABmI3sWFwp/qgW043qmvve7wl0RGnrT87KVXNNYqAFQAqAFQA7hcQ0bB0NmXUGpjJxeUQ0msMuu28oVCQFZkVmA0sSATauta1sTfVoyQ6sqmI1Nc+XJpQzlqmCToQE8Kna2GR+LZrGrqlsq5onQbKtvp0aCjsJJwwUUzYkVyDMbJas9jGRQLc1mY05qAOlFSgH4qvEqywbFkswrdQ8MRYhrt5h7YnvOEqKw8wApH+Gk66GLm/Xktp35MehW6xjxUAKgBUAKgB7BoGkQNopZQfIkX/Kpik2kyH0LF2lmZpnvzNdDUtubQipJRBsOEZuFIjW2Xckgnhdisd4rRDTNi3YgvhtidK1R0wp2E5dlW4U5UYKbyPioQo1qk4qJZPJXtoY0DdWC2xdh8YgSaQtWSTbHJYGu5NU2snJ6ITU7QyPJBVlEjI6sFX2lchLZ4safV1KSCnbCLNhIn4pIV9JFv9Yx86br45rjL7hdDxNopFcs1ioAVACoAVACoAP4btLoBNCspGma5Rj+I6g/KtkNW8YnFP8AMS6f+XgnR9qoB/wrf87/ANdNWuiukPr/AAUdEv8Ar6Do7axjdhT6zfwQVP8AkfSH1I92f/X0PG7eMPcw8Y/Ezt9CKh+0rOyX1/cPdV3ZyO30p96CC3HL3gPoS5A+RoXtO3ul/fvJ91j6sd2jhnaVhmNgdKbZGUpFYtJEb+Rqp7sW8QcXYoHCrLTEeIeSbMtUOkFMiSYKlOsvuPYsNUqBDZJGDpnhldw/hsHrV4V8kORO7ZJkwCj70yD5I5/hU+0OKYr5laObH9hntcc2ioAVACoAVACoAVACoAVACoAVAGvjBB8so3Oqv/eUE/nXpaoKcVP1Ry3LHA02G1q2wnJ40NG0MkaWAUtxLJkKbCikygXUhkYaq7CckuCCmRiVbCeDwIJrTCrIuUgT7VTkiwsY4965/wACr/m+dcv2pLM1H0HaTlyZnVcs2ioAVAC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42" name="AutoShape 18" descr="data:image/jpeg;base64,/9j/4AAQSkZJRgABAQAAAQABAAD/2wCEAAkGBxQTEhUUExQUFBQXGBYYFRgVFhwXHhgcFhUXGBcYGBcYHCggGBolHBUVIjEhJSkrLi4uHR8zODMsNygtLisBCgoKDg0OGxAQGywkICYsLCw0NCwtLCwsNC8sLCwsLCwsLCwsLCwsLCwsLCwsLCwsLCwsLCwsLCwsLCwsLCwsLP/AABEIAJ8AoAMBEQACEQEDEQH/xAAcAAABBQEBAQAAAAAAAAAAAAAFAAMEBgcCAQj/xABDEAACAQIDBQUFBQMKBwAAAAABAgMAEQQSIQUxQVFhBhMicYEHMkKRsRRScqHBIzPRFUNTYoKSosLh8ESTo7Kz4/H/xAAaAQACAwEBAAAAAAAAAAAAAAAAAwECBAUG/8QAMxEAAgIBAwIDBQgDAAMAAAAAAAECAxEEEiExQRMiUQUUMmGhcYGRscHR4fAVQlIGI2L/2gAMAwEAAhEDEQA/AMNoAVACoAVACoAVACoAlbP2dLO2SGN5G5IpNuptuHU1KTfCKykorLZaML7OcSReVooRyZsxHot61Q0N0+wh6qC6cj7diMOn7zFluiRfqz/pT/8AHNfFJFfeZPpH6jS9nMHfWSe3Qp9MtHuVf/X0Dx5+iJQ7F4R/cxUqfjiVvowo/wAen0miPeJrrEbm9nDH9zioZOQYGM/ncfnVJezrV05JWrXdMA7W7JYvDjNJCxT76eNfMldw87VknTOHxIdC6EujAdLGioAVACoAVACoAVACoAVACoAVAEnZ+BknkEcSNI7blUXP+g61KTfCIlJRWWaNsb2fwwWfGP3sm8Qxmyr+N97eQsOpro06DK3WPCMjvnY9tSLFPtJYkyJkhQbkQZR62GvrT/eKquK4m+v2O/ivlj+/eAcXtqM8CfMmsdusul3OrTpvZ9f+mftyDxtBCSFWxO4msU7bOrZvojpG3GuCTffHc4bHAaMAeu4/TSq+JJ8plnsj5bIp/hn8uPxCeyIRLIA0ndRAZmffbW2UdSaj3txXTLM2tpVaTTxF9P2LdsvZmBvfvJJTwzWA8vCRf1qf8jel6HAthCb6EyHE4UvkjeSJr2Bvdb8jf+IrbV7SuSzNKSMk9NBgXaXZPDY0G6qJNbtHZJAf6ybmrVKOnu5+F/QUvEr6PKMv7UdjZ8HdmHeRXtnUEW5B1OqHz+dYbtPOrr09TTXdGfHRlcpA4VACoAVACoAVACoAVABnsv2cmxsvdxAACxkdvdQHieu+w41euuU3hC7bY1rLNdwGDw+Ai7uAakeOQ+9JbiT8K9BXVjCGmWXzINLop6p77Onp8vX+9QHjdqs+ka2HE/61jv1PebPQaemUvLpq8L1/kruOxYU63Y8dbD/WsUrZT6cIZKFVD8ycpfgv5Ii4otqEv6mky9HIbXbuW6Nf1YopsxtlA9ao1tWcja7VbNRccc+v6fycTnxaWPOxFTFvAu/b4mE8+vJZeyuz8yStKpaFcoA4M28A9ANT5is9tuGtvUy+0INQjB8919hNwjOcRF3SDJmAJHA30uttF61bctjy+TkOua5xwEZO1GKWZhBhiIgTZTYZhfUlW33qYVw2pylyLbfZC/lzDvJeXDnDS7zYFb9bH9LVsqlbBeWWULkovqXqCXDzRKMwZW8F2N9SN2t9OhvWqnVTy1JCbKosyT2iezgwM0uGW62LNGOXFo+Y5rvHWr2UJx8Svp+RELXF7J/iZnWQ1CoAVACoAVACoAKdm9hSYydYYuOrMdyKN7Grwg5vCF2WKEcs2eKCLBwdzALRp77fFI1tSf8AeldfEdLDH+zDQaKWqk7rfhX1+S/Uqm1Nos+g+I1y7Lecs9NzOPhwXUC7Q2jf9lGfDxP3jx9Kyf8A3LqWu1HC09D8q7+v8Al4yTrUOxGdaayXXoOPGdCDS9y7mjwp5W1ns0hCX4nT+P6VEVmWOwy6bhVuxhvj9znZuEMjhV3n8uJPyq85pIwRgox3ssWLx8oj7jCqSFBOVd7Hi1uLHkKRGMXLdM5075uTaYtjynDwd9Ox72UHu1J1VeLHlfSw5DrU2JTnth0RXxJ45YJk2sS193W9aI14WBOQ3g+0hIAZFxEY3xPvHMo28en51XwsPh4+YZLLgfsmJiUYd2w8hIaxOZSQNAQdRvO41eFttU/Osoq4qS4DuA2jJKPs07BMQuUxsx8La+8GHMadeldTT3Rg98eY9zPZDctrM89o3YopmxESZSNZo13W/pI7aEcxRqtPHHi1fD+RFNri9kzNqwGsVACoAVAHUaFiAoJJIAAFySdwA4mgDa9i7KXZuFyaHESWMrDnwQHkL/O9dzSUKqHiSOZJy1FiUfsQK2xjrabwLjzPEmuTqL3ZJv1Pb1Uwogo9VHj7X3ZWcRjCSd1rHhWOSBajrwsY9AZlJOm+olNY5M9VM5S8o/K9hc7+H6mkJZeDoStcIbn1fT9WSIMHKwuSFHJh+gqkrILhGqnRamxKUmkvmv2/UlnZ6FdSfpSlbJM3WaCiUOW/ov3JvZ+NI5b3YAqw381NVtnKSMtuip8Fxjnt3OtmYeKSQkzTRMrLlYBZF/tKbEbt4PpTHJqPKT+h5zXQVMkoN4+eH+gvaDsicsZUyTRoBnMRuV6vGdVHXdTNJZBLD4fzObY89issmHspkkkzWAyx2+ZJ+la1KzPlX4i+D0YVY8k8cjPCHAbQK6HeFYbtbGzVdTcswaw/oRjuWGDauFIAWCy3vfOwYa8CDpSlGxctg8F02SYpWSKXMR78EwazamzI3Dfbd00q0LZQTlH70VcU+pcduYdRhTILFozck/EGNmBG7Wuj7O1ObNkuj4M+orTjk+fu3uwBhpg8YtDNdkH3SLZ09Li3QiqaujwbMdi+nt3x56oq9Zh4qAFQBovsp2GLtjZR4Y/DCDxf4m/sjTzPSt2ho8SeX0MWrs42Im9oduftQ28A3tW/WzzBwQzQSVNsbGs4aYK2pPlOXU318r8LV5rc5vce21EY0JVcvv8AZkGy1XcJlWs4RHZSDoaq2n1BRlH4WFtm4Cwzvqx3dB/GstlmfKuh29Ho/DSts5l2+S/c7kkJuBpURSRN05SbREEZ1vxpm5GPwZPK9TlcNvsbHpR4nqHuaeUnyN9klxTzFI4+8uDmDae7c+8BofnT7/CUct4PI2WWyeyfOC0YWJp/2kDOGB8Qbwsh5Ej68ayuWx4kL6gHbOwVJJICP95RZCeo/UW9a0V6h/cVcQHgj3YxEMpyZlH95WDKRzrTJ7nGUSqIsEuW9t1NzkqaH2U2wqxeM6Kwsfu5tPloPyrJZF7uCy6F5TaivKcNJYq0at0dSb6EbiCAQfOt/s+L+JGPWzcYcAftn2eD4ebDg5iqiaAnfdQTbzIzCuxqF49G7ujJRbiSkYZXDOsKgCTs7BPPKkUYu7sFXzPE9BvqUm3hESkorLNk23KmFgTDxe7GuXzPEnqTc16GuKoqx3OXHM5bmZtjcb4w2+xB+RvXKvluTR0tPLw5xnjo0/weQhi5wxEg1Um9/WuIuMwfU9xdJTlHUR5i/wC/QhS3vlqU01kyzhZCexI5mtUckPb0ZZwwKgjdasS46nppebDj3I02HIGd2WNTuLG1/Ibz51eOXxFZOTrNdTp5Ztl8uOX9+OgkgjYADEw36E/wqzjPOXE50vb2lhDCcn9w/iNnxQKGkxCqp45Mxb8K5r+pqYwc+qME/wDyjbxpa8vu5fsv3I+D7YQxMvdd4AhuDdYsx4FwoJYdM1uYNO91455OLq9TfqJuzCi36fyEIPaPGrF1SJWPvERMpPqCQfVaq9HlYEb716HHtK29EsqLhQbrrKCLDxqjKtuIsTr1qdPp8LktC2Um5dip4rFR4mNTICkqeEMgzZhfQOuh04EfI0+MZVvC6DZSXcYGGjyiJmyG5Yta4J3AMDrYC/HiafHruYnfLtyiRstwizLIbxZbZlO9ifBluNTcVbw8yUvQl2PGEuWXTsntdY47y+NI7mMn3lLaZVPW+7pW2lRjyu5g1CnY0i4YbHB1u5vJFks330fdcV1KeeOzMyWOnRmGdqdm/Z8XNEPdVzl/C2q/kRXBshsk4nZqnugmCqoMLx7LIlWWbEN/MoAv4pLgfkrVu0FW+zL6Iy6pvaoruP7fxbyMTW3UTlJlK4pFRxIPGuZLJpRP2djzkC8V3jpzrmX0Zln1PVezfabjQq+u3t8vX9yQ+ON9y/KlKhJdTVP2pOUliKX3HbRLLbJ4X3Zfvfh69KhSlD4uUMnTRqFuqe2Xp2f2BvZpXDDLKe8Y3AUDwoeIJ+I9KTYt/MeBWj1duFTL4G8Z7/Z9gG2nh3kvmOa/+9KZXfFPoTd7FlsxFpoBYbZsrsVRSbEi/DTrW/xI4yeP1CVE3CfVPA9Js2diEIva5ve4A4kngKtXiT4ExnDqghHsEKoITvCf6R+704EIDmseZPpVvFrTx1/Io71nBIwuw5HNvs8BHISEH0s1yal3QX+v5kSviu7/AAHtq7Ladyy3zKqLKrG5GUBQ4bQMugBPClvao7olY2KKGFwaYRMzOM7D3rX/ALi/Eeu4Unc7GRudrwl/fmBMPEsjO7ZliXVrWLHgAL6XJrVFepobcUkupO2zGHjjkgH7DdlG9HtrnPEkA2PQ0yXPKF1PDal1LBsnCK2FIYHNmVlPLLf53BNPr6Gac2rOC+YCEq4LC8bwqoI4FVLEHkf4VvplgyuWVx1yZ97V8N+1gmH85GVPnGR+jLWP2jDbbn1OjpJeVr0KJWA1lw7AzjLiYviYRuOojzhh/wBS/pXR9nyw5R9V+Rm1C6MsCKPiFxXSSXczgntDstFAZeNZdVRFLKG1Tb4ZT5bqbjQiuTNdmbITcXui+RxdoH4hfy0pDq9GdCOuz8cfw4DvY/HRnGQBr2L21tYEqQp9CQaRdXLY8YI1GsqdT+L6BTbLrDI0chbfc6X3cdN9ZY1TfMTpaT21pJ17bcv7ufxHcBtXDBCXOdF3d4pRteCkE5h51W2mxvhcjdJraIzbV+1enPP4r8jvBdqcPMSiouFck5DvU8rsdV63+daPd5RS7nj9fCdt87s7k238yfiNtxRQlU/asd7s9gQv3Qtt5PPgKfXU9jfqZI1Sb54K3iNswsc32TDsx3lmY388zamrRg1xk0xrkljcwjs3FYiQGOPucPGdDljCDduD/Eel6ZCne+OSkox6vLHdj4QxzA908mZWUvMwtYg+6gO644luG6tNdUOjJbTWPyAGI2f9rfNmKSm3vNdW6KT7h5DcelDojjEFgdGSgsLoDJ4JDeBIpBk8TqVs5PMrvsL6DrSUpYwyyaXmkybsqRooJmU2YBdCL3s4vcHpemR4QuxKU0mF5Nqyy4RCuVD3gV8igZg408rEcOdNTbQmNUI2NP0ND2XfxKeEJI81Q2P1rbDgw98/MpvtJUHA4djvEpA8mS5/7RR7UXws36X42ZpXIN4S7OMwxMRQ2IYEn+r8d+mW9O0+fFjj1KWY2vJc8P2hRJL2zQk68SBffXW97UXx0MnhZXzIG3e8klJzl0IzIwWyso5EXAtypF7nOXXjsXrSSK3jUrFYh8WDzSBh1BMUZXU2ZSGB6g3FQ1nghrKwzQNqwxY5ftEUqAkAyI5ymNjwPDLyNY45re1o50N1L2tA+fs+zQANLErKbjM6gNfkb1ZWeboXV2J5SYDk2b3LWmDDllGa/wCE3sfnTVPd8JoVm5eUsPdxyWVMHKUQAZ3fuweZLZSDrfcKicnF43CG3HrP9QnsPYzPJlwy4WNVF3lOaQrfgGk0uegq9EPGeJN4KSmmvNn+/YHMXHiTIq5w9iADlDAa8Bauj4dUeEUjswMKkqyOzqwVQ1j3a6k3AsNPvDjVnCPWJZbX0ISwwj3lzeSNGfW2ZaSoT7fuHm7P9SUEEwtFkinUWjksWawv4WL7x5AU/wAJtfMhrHxcopG0cNLnkR0yO1u8HAm98y9DasjTzhmiLikmiyxImDgj7xDIZCCi7heMq13PDeNN5p8Vgzc2zeHjBYdmK0ffTSMS0y2jvv8AENRbkoNvlW6mGXgU8SxFdiq+1Se0eFhHKSRvXKq/Rqz+1JZsUfQ2aRdWZ5XMNoQwjd3Gz/E/hXyHvH6D50+D2RcvXgpLl4J2ycO0iMBvO6nUQc44KTaTLZ2jhSFAsa93HYeG5Nza53nhW2yHhw9EZ4Pc/UoOLnua5U5ZNcVgiGllzyoAdw+IZGzIxU8x9DzHSoaT6kOKawwpgtrxD97h1fqjGM/Qg/IUuVb7MTKp/wCsv1Da9sYIwohwz3GgZ5QSByAyGwpfgN9WJ91k+svodQ9o5J5VVrR5wQjAlyGPui73AudNAK0x0sN3m7mjTaSpy2yYZ7PbVbvRA8zKrKRvIPeDmeN+FbqIwi9uEW1WmUFmKXHyJ5x0yMQZWRUDNY3uxUX1F91OlTWuxkrpjPsQNq9vpYVSMKrkjM+ezEX90W3A2uT5is9jhF4SJjp4sHw+0Wc+8kRHLuwPoaqrCz00ewTwPbhSfFhx/Z0t8706FrFyofZlhbaODxcZkKOjxC5uL+Eb7EDW2+rSW5bhEqprhDX2jZzqA2JMgVg4VUINwCNL+dEORarui+ELDOcRNmtlXQIv3VG4efPrXU08Nqyy7SjHBmHbfaoxGMkZTdFsiHmqaX9Tc15/UWeJY5HRohsgkA4oyxAG80pJt4Q1vA/i5Lmw91dF8hx9avN5eEQkaJ7OdnKQXYaKBXY0NeIZMOplzgB9tscXlPIbqz66eZYQ6iOEVFq5rNJxUEnlQAqAFQAqAC7oXw0RUC6ySK2tjuRlI+ZrQ25VpJdGLXEmFsHtRWytKhaQEXC/HbW9+Bq8ZZ69Tb7xGS8y5Lltt43ZsREGYtoASCI8wtZtNCOXPfWlvKyjDXKMXhIz7E4cmwPiILeL71zfU211v86yuIZwdYbA3Pu69SF/NqtGBDkGcBs477fWtEKxUpB3HOuGwrDdJMCijjY+83kP1ptmIxx3YuPmkCNjYGrUVlrJFg27tEYTBu40kk/ZxeZHib0H6U3XXeFVtXViaoeJMyCvPnTCWGjyRhvikJC9FBsT5k6elPgtsc92Lby8eg7i+6Tw5CxG9gba8qvPw48YIjufJf8AsBir4aY7rWt8jXW0MswyYtQvMil7cBZzXO1HMjXX0A5w5rLsY3J4cOajYwyNtFVXEnJwRUYJPKAPVoAJ4CUBWRgSrWOm8EXsR8yCKfB8YFy9R44juxaM6ne9rHyXl576s3joRjPUkbE2u2GYmJrc1IurjcVZdx4fKojLb0G4jJYYXTtdCRaXCpfmgvf/ABLTVqF3RndLT4Z5L2qwxIC4Qoo4iQEnzBWwHrQtQvQjwn6kiLtaB+6h14d4270Ua+V6atQ+yKun1Y3GHnfvJTmY/IDkBwFNrrcnlkNqKwizbMwo6ADUk7gBvJNdGCUVl9DNJme9tdu/ap/B+6jusfXXxN6kD0Arz+qvd1m7sb6KtkeepXqzDifgtqNGFBSOQKSVDre19TYgg76bC5x7J/aUlBMKQbVhmcJKhQPZTY3UXO8C11I53NaI3V2PE1jP4C3CUVlFu2LhvsqSxXve+vO26urRWqIuBlsl4jTKljZRmNc2yXJpiiI0tK3F8Ed5ao2TgjyGlsshhqoyxzUAdoKlICeiWF6elhCxp5qq5E4PIXF9dxqqZeOM8juPXVTawItyvl0JtUy6lrF3G4EvUxWRTLBszBXrdTWInItOBwp0AFdGuBnlIDdte0ARThYWBJ0mcf8AjB+vy51ztdq1L/1Q6dx1FWXvl9xQq5ZsFQAqAJGBwjSuFUb954AcyeAq9dbnLaispKKyy/7Tx6s7WPlXcttTfBihHCKZjZPEa5Nj5NcVwMB6pkk9NADbioaJGWWqNEnFqgkkQCrxKslzHTWmy6FUQrg0ngudKlSkRkIRxZ7ZmJtuvTowz1KynJ9Q1gNmpzrZXTERKbLPs7Zw4f8AzzNdCFcUsmeUwF2l7WrGDDhGux0eYcOkZ/zfKudq9dnyVdPUfVQ35p/gUKuUbBUAKgBUAEtgySd6EjynPowbdYeIkneLWvcU+iUlLEe4uxLGWG8ekd7Ru5I5gWProa2WKHSLFRb7or+KOtYp9RyGQaoix1nqckHmejIYOTUEnqwk0KLYZJkMFtTToxwUbI+LlvS5yLRRFpRY7R6smQTMPNTYyKtFh2TJcit1LyxE0OdudsslsLGcoABmI3sWFwp/qgW043qmvve7wl0RGnrT87KVXNNYqAFQAqAFQA7hcQ0bB0NmXUGpjJxeUQ0msMuu28oVCQFZkVmA0sSATauta1sTfVoyQ6sqmI1Nc+XJpQzlqmCToQE8Kna2GR+LZrGrqlsq5onQbKtvp0aCjsJJwwUUzYkVyDMbJas9jGRQLc1mY05qAOlFSgH4qvEqywbFkswrdQ8MRYhrt5h7YnvOEqKw8wApH+Gk66GLm/Xktp35MehW6xjxUAKgBUAKgB7BoGkQNopZQfIkX/Kpik2kyH0LF2lmZpnvzNdDUtubQipJRBsOEZuFIjW2Xckgnhdisd4rRDTNi3YgvhtidK1R0wp2E5dlW4U5UYKbyPioQo1qk4qJZPJXtoY0DdWC2xdh8YgSaQtWSTbHJYGu5NU2snJ6ITU7QyPJBVlEjI6sFX2lchLZ4safV1KSCnbCLNhIn4pIV9JFv9Yx86br45rjL7hdDxNopFcs1ioAVACoAVACoAP4btLoBNCspGma5Rj+I6g/KtkNW8YnFP8AMS6f+XgnR9qoB/wrf87/ANdNWuiukPr/AAUdEv8Ar6Do7axjdhT6zfwQVP8AkfSH1I92f/X0PG7eMPcw8Y/Ezt9CKh+0rOyX1/cPdV3ZyO30p96CC3HL3gPoS5A+RoXtO3ul/fvJ91j6sd2jhnaVhmNgdKbZGUpFYtJEb+Rqp7sW8QcXYoHCrLTEeIeSbMtUOkFMiSYKlOsvuPYsNUqBDZJGDpnhldw/hsHrV4V8kORO7ZJkwCj70yD5I5/hU+0OKYr5laObH9hntcc2ioAVACoAVACoAVACoAVACoAVAGvjBB8so3Oqv/eUE/nXpaoKcVP1Ry3LHA02G1q2wnJ40NG0MkaWAUtxLJkKbCikygXUhkYaq7CckuCCmRiVbCeDwIJrTCrIuUgT7VTkiwsY4965/wACr/m+dcv2pLM1H0HaTlyZnVcs2ioAVAC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44" name="AutoShape 20" descr="data:image/jpeg;base64,/9j/4AAQSkZJRgABAQAAAQABAAD/2wCEAAkGBxQSEhQUEhQWFRUUFxQXFBYXFB0aFBcZGBQdFxcYFxQYHyggGB0mGxQUITEhJykrLi4vGB8zOjMsNygtLisBCgoKDg0OGhAQGywkICQsLCwsLCwvLiwsLCwsLCwsLCwsLCwsLCwsLCwsLCwsLCwsLCwsLCwsLCwsLCwsLCwsLP/AABEIAK8AsAMBEQACEQEDEQH/xAAcAAABBAMBAAAAAAAAAAAAAAAAAwQFBgIHCAH/xABJEAABAgMEAwsKBAUCBgMAAAABAgMABBEFEiExBkFRBxMiM1JhcXOBlLIVFzI0QoKRobPSFBbB0SNTYnKxJPBDksLD4fE1Y6L/xAAaAQACAwEBAAAAAAAAAAAAAAAAAwECBAUG/8QALREAAgEDAwQBAwQDAQEAAAAAAAECAxExBBIhE0FRYSIFMnEUQpGhI1KBwTP/2gAMAwEAAhEDEQA/ANu6QWr+GaKwi+apSlN67UqUEgXiDTFUCV3Yhuyua/8APGzyGu8j7Ivs9op1PTDzxtchrvI+yDZ7QdT0w88bXIa7yPsg6ftB1PTDzxs8hrvI+yDp+0HU9MPPG1yGu8j7IOn7QdT0w88bXIa7yPsg2e0HU9MPPG1yGu8j7IOn7QdT0w88bPIa7yPsg2e0HU9MPPG1yGu8j7INntB1PTDzxtchrvI+yDZ7QdT0w88bXIa7yPsg2e0HU9MPPGzyGu8j7INntB1PTDzxs8hrvI+yDZ7QdT0w88bPIa7yPsg2e0HU9MPPG1yGu8j7INntB1PTDzxtchrvI+yDZ7QdT0w88bXIa7yPsg6ftB1PTDzxtchrvI+yDp+0HU9MPPG1yGu8j7IOn7QdT0zJvdgaUQkIaJJAA/EjEnAexBs9oOp6Zf8AR+1RNMIdu3L4qUk1umpBFRnlFGrDE7q5C6fn+Ejrpf66ImOSssM5KiCwQAEABAAQAEAHtIALNY+gs2+AsoDLZyW6btRzJ9I/CH0tNUqfahM9RCPcn2dBJVrj5lbh2NpCE9F5V4n4CNsfp1uZysJ/UTl9kRQ2bIpwblSojMrWo/EE0ETKjpYZdxsKWqqYT/gREuyDUyjdOdOEQv03gbLR6pdmPEyMiscOUQP7VqSfkYlUtLL0Len1UeRJ7ROz3PRU8wdXCC0/BQqfjEvQU3zGQl1qsHaSIyd3OHaVl3m3xs9BfwJI+cZqmgqx5XJaOqi88FQn5BxlZQ8hTahqUKHpG0c4jG4tOzNKknyhvSIJPIACAAgAd2Tx7XWN+MRKyQ8HVW5yf9Ij3vGYJZCODzdA4pHXS/10QRyEsM5LiCQgAIACAD0QATmjGiz08ohsXW0+m6ri081dZ5hDKdKVR2iKq1Y01dmy7HsWWkR/BRvro9KYcAz/AKEnBHZU88dOGnpUVefL8Faen1Gp5StERtK3U1NSVq6f3zitTWStaPCOpR0OnpcP5MhZi3V6k0jm1Km79x16daUFaMENPKKlGihQHD9ozNrsaY1py+M42TETPlBoMtf+9cTfcUdV0ntWCYsZ9m8XXwVoSBRse0tRoK01YRR1Z/bHJk+obElPz2LtY9sMBQS3LpbUrmIVXpOI6IXKpU/2OJKW4fS8yt88OUF0kgLFA5srd9IiNVLWSp4mIlTTyiLWZeYSWZgUIwKHkG5XLgLOKemOuq8ay+aT/GTI6Tg7xdihaXbmrjALsrVxvE73msD+hQ9Mc2fTGSrp7K8Hdf2OhX7T4NfERlNB5AAQAO7J49rrG/GIlZIeDqnc49VR73jMEshHAboHFI66X+uiCOQlhnJcQSEABAACAC4aDaGGcJeeJRLIOJ9pwjNCP1OrpjRQoOq/QitW2cLLNk2hPoabDbaQhtA4KAKADo1nnjoSqQpLbA36P6c1/lqlWnZtbovqUEpGuOZV1FnZZO3T006sd85bYlenLQpgilNuZPPzRnd5cyKzrKlxSt+e4gh9ZzWAdhEKlt8DKdWtJfdyZsuGvCOA/pEVlbsNpzqOX+R/0IrfSpVQaDnGcWSaQideEp3hgueisrvLK5gkcPgtg4EAekoV2mgB5jGSrNuW0zazbK0YM9sxe+TKFh0BKMVp1ADNQUPhQ7Yu3aO2xzXRa5ujF60Jlb6l/im0KJqAAogY5XhDYbFH7RDuSy7dmkUVMIS8kYb4g1HaRiO2GU9r+12Ku/ctln6VSziE1ASlSghQ1A0rWNlGVSLFTjFlR3SNz5Dqi7L0Dhqf6XcK3VbF7DrjS6SrR3Rz3QqM3Tdng0u62UkpUClSSQoEUIIwIIORjC0a735MIAHdk8ez1jfjESskPB1Tuceqo9/xmB5COA3QOKR10v8AXRBHISwzkuIJCAAgAtGgmixnnSVkpYaoXVDXsQk7Tj0CHUaLqSsJrVdkfZtK059CEAIAQhAutIGAFMK0jpVqiox2R/6bfpmiTXXqZ7IploTBV6WAOJjkVKp3dkpL5cIg56eLigMkjBI2f+YV9qv3FVarrTUFwuyGxl8YU6peOi5yKOS9QMD8IrvHPTXyYTFbg11OPQIIP5EahSjTsOLBs/flhOFACpWNDRIqYKtTaZFDbT3ok51Lkyre0uJQckA+jsCag8HpikJRh8mjlzpzlyZKcEgwGji84Ap08nkoHRU9Jif/ALSv2FNbSCdtAg1Uc8QI1RhxwUbJWyNIXErCmXCh3Knsuf0kbTESpLuuAuW6V0ml5ttCZttKVHJ1NEqBOu9lqGcUhGdOV4PjwDs1yTdnTQQRLTCyptym8vpwPBVkoGoqCRUfOOnQrtfOOe6M84JqzIDdF0MLw31rF9IOIFN+SnMEanE/OvRDq9ONaPUhw+6F05uk9rwaejmmwdWTx7XWN+MRKyQ8HVO5x6qj3vGYJZCOA3QOKR10v9dEEchLDOS4gkIAHdl2euYdQ00KrcNBs5yTqAziYpt2REpKKuzdDzaJJhuVYOWBVrUo+ksx3aUFp6W55MFGD1FZIrdrTuNU6qpHMB+pjh1au58ntqcenG8O3BW3nTUk6xSM7tYV1J3uxmGrxxikp2Ip6fc7sXIJ4KcVH5D9IVdZZt2zfwhy2PGbKSBVZxGw0Hx1wp1m+Io30/p0ILdVlz6HN9q7kD2VhaUzVKpptuBWyp9ttdeCMFDKmYiZU5syVaunlC1l/A5sJ5lxSt8YbcSFpN7FK0g7FpyyiZboq1zzevUNylFJfgNLrGbmFlcu8QoUG8u04VOQ8MDlkQOmG6ert4kv+nMndlWctNtvgmXSpacFF1JqKarpyjWoSff+ClzPfG7qZplASppaQ41mgE1KHE1yFU0ptpFluvskyCaldLXF0rS6PYoLn/LFOglgLl90bnxVIKUqYcF5KSkHe1jBQSdmINNhijlbD5Cxa9JH0fgyRm0ptSaagpRT8MD8o6X02pLqfkz6iK2mjt0ixg24mZbFG3ybwAwS4MT0Xq17DDNbQ6U7rDDTVN0dr7FWsrj2esb8YjGsj3g6p3OPVUe94zBLIRwG6BxSOul/rogjkJYZyWIgkIANq7mdkCWl1Tjg4boutVzSjWr3jTsHPHU0FC73swaqd3sRG23aylOgp9K8LvTWG6yqmmjToIyjVi45G1quEKuppz9OuPOxlflnttQpQahBfkj3TWKXEON3wN3UCsF2Q4RbRPyUkG0c5zMY5zcmeh02nhQhZZeRBxJJIMWQipFuTuIbxToP6f8AuLbxMdOs34BMuFAwb2if00aicUhXQ7Rh5Ttd93hKqhJNKOKoSlACsFdHTD6uog44ueKq0ZU6jiy0SFhuTNUuNFl1HpAVornSFZ9FYxyqqLusFUiFtuyR6C0k5gE8YANaa/4h9Ks8oq0sFTcQZUvMuJvBxKLp1KAVeSr5RtT6lpRZTAyQohN/IFVB05mnQKfEQ2/NiC8aN28GmCSKhKkXhzGor2Ej4xmqU3KXBJfbMtQqfFBfZcRVpeo0H8RCh+h2Vjo6KHBztbPiyENMLFS41MMIHBWjfWtgUkVAHwI7Y6dWLq0OcoRp6lpJmj7K49nrG/GI4qydZ4Oqdzj1VHveMwSyEcBugcUjrpf66II5CWGcliIJJPRuyFTcy2wML6uEeSkYqV8PnSL047pWKzlsjc2npbaKUANt4IQAlIGoAUEd+VqVPajnU4uTuzWs5Nm9UHEGo7DHIrS3HQoydOSkuxLLcLiUuJGJxKf99scWUlGTTPcQjLUU414/wN3ZdV6mNDEKorFKuiqKXGBB1cWtdCOooOzRZ5dzfEApqa6hia7ABnGR8Ox6FVITgp34GdoutMi84oqORSimHSo4f5hlOnKfBwNZ9VjT5pR3fngbNWzJqoCl4dK0/omGvTVPJyp/X61rRpL+WPLQteTZSlSEb6Tkm8oJ6VmtT0CgiadCTfJzqn1jXV3ZS2L0RA0zcvAhttNBRN1PojYCokjsjR0Fgx1YTqu85Nv2OBugTOu+dlXVU7QQQREPTRKqi1iTHm6ZpEuYmaJSGwziLprevgKv1phhSIo0YxQU/JByk4p9sNKSly5WhVUFAzNFjEDCJ2bHwxs6lsjczTY4C0hSE1A1KBJqSCOz4Q+HAtKWULyr4YQskVS6LraF0JIrio9Go6zDFFZYXcuEWrR+3PwzJKRXfCEJR7NT6R+FfjGynIxVKe6ReJGcN1SDjvRbUgnO6sZH5fAR0KXyf5M9rcmnrYs38PaRaHoh9BRhhdUsKTToBp2RxakNs2jrwluhc6S3OPVUe94zC5ZLxwG6BxSOul/rogjkJYZyWIgkvO5isN/invaShCE82+FRJ+DfzjofT4JycvBm1OEjO1GVukqzjXWjKYuDUSrzksUnGOdODRpjJMzkZwgBJNCPRP6Rz6tG7udvQ6+UI7L28DpcwrafjCdkbcG+WqrN3k2PpYfiVIbI4ajRKvu5hnCnGUOUaqmqo1Yf5lyu6/8ASUZfEqCGRwSbq1qNVHnHJBxy2YwqX+TIvTwnTalLmPjsR8xZdUgitFDDYe2CNaUHybHo9JqE+nL/AIMJPRNxajWqE1NKjGmrPKN3XjY8LrKkaFV01zYWTogs1JV/DRiTVIOJwSMaAnHEwynUjLlmdamPcVWwhsBCFltXtBtkq6P4hFVHn54sqz7JBvk+f/SUkLBdKC4uZfSgfzGylJ7HM+wQS1Excq1naw0VJtzTiheBcQkegK742MPQGShhlq6IJPdG6XJbfJK4ytWaZlhvTYCj7QBqKjlrGf8AaMITCMpO7JpwlP5SImVVcSp9aUk1o2kjglWs01gD9I1Lgc+XtRITUuZ0B5sfxMEuo1ZcFSBsIBw1Ec8XtcUp9P4vBaJWVU3K3XE3ReSqqhShGVK68TGiHCMcpbp8FxYbCVKcSapW2ApJ9kpbw6QaH4RupPkTe/BR90KX/wBXIvD/AIlxJ6W3B+ixGPXQ21bnR0z+DRu7c49VR73jMYZZNUcBugcUjrpf66II5CWGcliIJLRoLOALdYJpvwTd/vRUgdoUqNuiqbZ28ia0bq5bWG1eyK7Rr+EdiKfYxtruRmlLSAADQL1iM2rUbDaVyjzKKRyJo1pmKJpQ116cYQ4JmmGpqR4TJzRC1bs5LlQFL904Y8IFH/VCqtFOLLVddUdNqyJfSN78O8tKUggHIkgfLKMtOgpZY7SfX60YW2owltJlMNlW9hN48FKDwSdZIVXHKJlpd7tcdS+q0btypXf5EJXTZx2qJsX0Krw04OJrs1K2Yw96eKXxOFqKKnNzXDZJT+k5DQS0neknhJARidQqSMcPFDI0ko85M8KHPIxlLZnpg3WnHjtu1AHSRQAdMG2McjHTpwyS0toy8Vj8Tvir2FAu8TsvUJoOg1h1OEX6FurH9o6kLPebXRP8MXXKobaKa1bOaszjTMxqhtXBO9PJXBIJcN2YSQfZWE0WDsUPaHz2REoqaHb7YGjmjkw46WzdF1NWyAd6UK+yrV2wnptcEutCK4G4SES76T6QUgdBC6GJwgXMr9iXZl1vsS9aqU26EjWbrgx+aE/GGxVxDlGDaNhWe4k/iUBVbrZCqZAgZdMb6eUYrO6ZVtPD/wDG1z31dOi81X9IX9S++Ju01/kbl3OPVUe94zHLeTbHCDdA4pHXS/10QRyEsM5LEQSSFht1eQomiWyFqPMk1+Zw7YbRjeX4KzfBYmtIVhe/IwoaqR7JxxEdD9S73Rn6SfDPZ6XS6S8kXW1gmhJC0q2EH0hziKyjve5YCLtwV6eEZaiHRI4xnGADTKIAvQteWnUAvBTcwAAu6RdcPKF7WdlYzOnKL+JidKdOV44EHmpPet7Up0keiQ0QR0hVIj53uR/k3X4GjdhrChvCUPgioKsAMc1AkU6It1E/uZfqp/c7FiDc0pRvuMhIwCW20qokZCvopis5RvZCd0OyY/sqy0TBLkw8sMopdRv6LqzXMpRRNBTn6Y2aWn+6SBylHt/Q88iNrcSUrQEE4VcSCdeYNdnxja6q8Feo1lGadHHEX3EpQ4CClN0VHCPNzVxrA5xYKojxMhMI9Fmg2XiR/wArlflSKKkn3Ie19zAyKphBZmUruHFJr6Cto1DsEaFSjJbS11F3iVC09HHm3bjlVVpRepYGVecRkdNp2GdaNuCenS5LNsJlgKuEha6VUlQpQJ2YEmvMYdGLM8Ns23ImWJdMulTSPTeulYGSBnTpJ1ahHQ08Lu5W7ly+xVNP5oGelGh/wd7r0rcBPyCY5+unurG7TRtBs3luceqo97xmMLyaY4QboHFI66X+uiCOQlhnJYiCR8Fb21T2nMT/AGjIdpqfhDk9sfyVyyX0ds4vApGvCNelp7kJqysWfTeZu0vKqq6BQZZYmnTGnUJQj7E0eWa6mHiTHJnK7NiVhCKFgiACACTs+3n2cELqnkrAUnsCsuyKShGWRcqUJZQ/mNM5pSQm8hIGV1tI/SKqjBFP01NdjJi0VKWgzKitp0FJvein+oJywOuNcYRg07cM0afZCVrE/Y01vUzdcQShSN6VTEf0qA6f8xppy2yL6ug2rokJtre3nEEXlpQu4AaAGleyNMmrmKlDdkrVt6QvgoS2tQQEnEcEKVWiiKZjADsEY6lSV+C0ace5Hy1uzIODjlf71H9YWpyLOnEn7N0pmwfTB2gprDoOQiVGBcJbSdx2WcW+yhRaF4EcEKAwKSaGnzhzjxcRKjF8IayWmrah/DkkpUDVN5y+kHbS6NuXzgpx3FHpbfuHNl5reeVleW4o82JjpK1Kk2DV7RRqpdoKmJ0PKzceQqmwXxQdgAHZHnJS3SudNR2xsdO7nHqqPe8Zisslo4DdA4tHXS/10QRyEsHKMqxfNMgMVHYNZiYxuwbsZTKipVaUGQ5gMhFpXbIRs7c4lgltazmkCO1o4fAwah3dipaXTJW6onbGPWSvI0UVZFZVHPZoMDEEhAARABAAQAS9wOSzdTQtuOJyqLqglSa661C/hD+ZQsUukyRsm0XU3Qkpq1QhxYwSBkDqp84vC6Q5aiSVi4Ln0z4WWLocNd8TS64sU4dwHMYjnNY0JqasI3yWcFSmLFdTQFtYSK04JrjzUx1ZQt02U3oyl7MVrCgP7f3pFo02Q5E5Z9jqNM/8/wDiNEKfcVKYtpFOBDYlWyCpRBeIyAGSOknPZSCbv8UEV3YlY0jSNNClYpUlcz3QLU3iXTLpPDfxXtS2NXvH5Axn+pVrJU0W00Ly3M17ZPHs9Y34xHHWTa8HVO5x6qj3vGYJZCOA3QOLR10v9dEEchLBzFLSyt5RcSVb6o3yATS6aJSaZaz2iNFOL28FJPnkcWiXEVCUgJSMiOFTlEbIvVlOPCREbMuG5/Mkyz5OeH+DHS0TbgzJqF8ipWs3eUYw11eRog7IjTJxm6Y3cYKlohwC4gtuKtFriRihJ5BcDJMAMkZF4prkQRRQORh8G0UauZzD5IAoEpGISK0rtNSSTEyZCQS82UmoFCMQUmhBGsHniu4andWsSTWl021wd8rTlDGL9aaEujG5mvTObWeEtChqBbTQdAgVafkjpRFW7emXML90HO4kJPxGMNjOcirhFD+y5GmJjbSp+RM5FkbeQw2p53BDYqdpOpI5yY1VKsaMNwna5ysjVNsWmuZeW65mo5DJI1JHMBHnKk3OW5nShFRVkYWTx7XWN+MRVZJeDqrc49VR73jMEshHAboHFI66X+uiCOSJYZyjLTS2zVC1JP8ASSPjTOJjJxwyWk8klJ6QOBaS5RxNReqBWmsVEPhqJXW7kpKmrcF7QhMtviECiVVwjtK1NWRjd5Pkpk7McIxy6kuTTFcDNT0Kci9hFSjFGyRBcUZYRMUJPIgBRpFYtFEMflN1MPtZFBqp2FuRax6w7Q9OBrl8IhNl4uzF7QTik1BJGN01ApgBXopFmiah7Ky5Jyi8INiWyzWXIc0dCjSM85FklZYAFSiEoSKqUcAAOeNvxhHdLhCLtuyKJpbpF+KUEIqGW63BrUcitQ27Ngjh6rUutL0baVLYvZXoyjh3ZPHtdY34xErJDwdU7nHqqPe8ZglkI4DdA4pHXS/10QRyEsM5LEQSP7Hs/flEE0SkXl09KlaG6IdRp73yVnLai1z1qhaicgco6U6yZlUCrTq+EY59R8miKEErilyxmTEkGChEEiK0xRokwpEEjmXEMiVY4mFUHPF5OxVDIO7YVuL2FGyIsrEMkZS7rEPhYXIsFnhGyN1LaJlcsW+NMtl15QQgZbVHkpGsxrnUhSjukJScnZFC0l0lXNG6BvbKTwUA586zrP8AiOHqNVKs+cG2nSUPyQEZhoQAO7J49rrG/GIlZIeDqnc49VR73jMEshHAboHFI66X+uiCOQlhnJYiCR/YbQW+2krKKn0gaHLAAnCpy7YZSV5rkrLBYrUJJIUyEdnCHbSOjU57GeP5K3NJxjBNGiLEBFCT29BcDG9BcLGQSTE8sMCzckTFlTZVyHO9hAhllFFb3I+YcqYTOVxiQjCyTJJiUA6YchsWVaLJYaqqAjoad3aM9QZ6eTqlzJbPoMgIQNWIBUekk/IRk1dRyqO/YZQilErcZBwQAEADuyePa6xvxiJWSHg6p3OPVUe94zBLIRwG6BxSOul/rogjkJYZyWIgk9gAu+kL9wIQTVSUICjrqEitY6tWW2CizLFXlcqrprGF8j0YJarEKJNxw3Z6lRdUmyu+w8ZsXbDY6co6g/as0J1Q5UbFHO548kCCSSJRCTzkZKjGxRHGM4w8iAMkpiUgF2hDEirJ6x3KERtoSsxM0GnktR5LoyeQCf7k8FX/AE/GE62G2d/JNCV42KxGMeEABAA7snj2esb8YiVkh4Oqdzj1VHv+MwPIRwG6BxSOul/rogjkJYZyWIgkWlFhK0KOISpJI5gamLRyQ8Flt2UWt0qAKkqNUqGRBxBBjfVhKTusCINR4Y3lrGUcwR2RENO3kHURLytiAZxqhphcqpLy9kD/AGI0xoIU6jHRsygy+UM6SRXfchrRm20YVFYy1ZxiNimyszs6VZCOfUqNvg0RjYjlMqVCNrYy6R6JM7IOmw3Hn4aDYG4WblosoFWxUS0X2Ebh/IIoYdTVmUkyT0ybrJsqOaXSkdCkEnwJi+uXwiylB/JlHjlmsIACAB3ZPHs9Y34xErJDwdU7nHqqPf8AGYHkI4DdA4pHXS/10QRyEsM5LEQSEAD+Sth9kUbcUkbMx8DlDYVqkPtZVwi8ofDS6b/mf/hP7Q39ZW/2KdCHg8VpbN/ziOhKf2ir1VZ/uDoQ8CTuk02rN9zsNP8AEVeoqP8AcyelDwJIt+ZBqH3O1ZI+BwiFWqL9zJ6cPBapyyqvLw1n/MdPo7pGbfZHnkgbIt+nQdQVFlgaot0EV3iL1njZFXSLKYwdkoQ6ZdSBuWgUAbHSZSsNVMq5DmWkcYZCkVcjLdBFyUl0a1uKV2IRT/uQn6lxGMSdNzJs1/HJNgQAEADqyePa6xvxiJWSHg6q3OPVUe94zBLIRwZaftksgpSpV1xpRCRVVEupUaDXgDBHhhJXRzsdCVj2192ci1o+Sm6X+v8AZ5+SlctfdnINsfIbpeA/JSuWvuzkG2PkN0vAfkpXLX3ZyDbHyG6XgPyUrlr7s5Btj5DdLwH5KVy192cg2x8hul4D8lK5a+7OQbY+Sd0v9S8EINCUvXrqQr/TroVAUJGEdanrqKilIxujUvwhMtp2O93X+0T+vo+w6NTweFtOx3u6/wBoP19IOjU8CS5YHU73df7RV62kW6U/A3XZwP8AN7uv9oo9XSJ6c/AmLLH/ANvd1/tFf1NInZPwLtyIH83u6/2i61lJFenPwPZdCE5pe7uv9odHX0V5KujUfYjtM7N/GFm5vqEtJUMZddSVGpOHMExg1VaFaV0xtGE6aaaK1+SlctfdnIzbY+f6Hbpf6h+SlctfdnIjbHyG6XgPyUrlr7s5Btj5DdLwLyOhykuIVfWbqkqp+GcxoQf0iUoruG6T7HQu54ypMqgKSUnEkKFCKqJxGrOKPJdYLK+wFihiCSPVYTR1CADzyA1yRAAeQGuSIADyA1yRAAeQGuSIADyA1yRAAeQGuSIADyA1yRAAeQGuSIADyA1yRAAeQGuSIADyA1yRAAeQGuSIADyA1yRAAeQGuSIADyA1yRAAeQGuSIADyA1yRAAeQGuSIAPU2E0NQgAkGGQkUE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46" name="AutoShape 22" descr="data:image/jpeg;base64,/9j/4AAQSkZJRgABAQAAAQABAAD/2wCEAAkGBxQTEhQUEhIWFhUWGBcXFxgWFBcXFRoXGBcXGBUYGBgYHCggGBolHBQYITEhJSkrLi4uFx8zODMsNygtLisBCgoKDg0OGhAQGywkICQsLCwsLCwsLCwsLCwsLCwsLCwsLCwsLCwsLCwsLCwsLCwsLCwsLCwsLCwsLCwsLCwsLP/AABEIAMMBAwMBEQACEQEDEQH/xAAbAAACAgMBAAAAAAAAAAAAAAAABQQGAgMHAf/EAEQQAAEDAgMEBwUGAwYGAwAAAAEAAgMEEQUhMQYSQVETIjJhcYGRQlKhscEUI2JygtEVM5IHJFOy4fAWQ5Oi0vFjc8L/xAAaAQADAQEBAQAAAAAAAAAAAAAAAwQCAQUG/8QAMhEAAgIBAwMDAwQABgMBAAAAAAECAxESITEEQVETIjJhcbEUgZGhBSMzQmLR4fDxFf/aAAwDAQACEQMRAD8AruMYRHUxt3nAgi8Mzc8uThxHdqF69lUbo5RFGTgznWKYbJTyGOUWIzyzBB0IPELypwcHhlcZKSyiIsmgQBkxxBBGRGY8UAO6+MVMRqG/zGWE7efASjx4jmnSWta1z3/7FR9j0vjsIkkaCABAAgAQAIAc7NN3jPH78Elh+JgD2/5U6nfK8p/9irdsP6iZJGlrxPr4ZTu9wkej3j5WVs9+li/DZNHa5oqiiKQQAIA2xvsmRZiSH9XJ0dJA3jK58p8BZrPqqnPFaXncnUczb8bCOWS6nlIekaCkjBjgNCZ5mxjIZlx5NGp+nmnUxc5qKF2tRjkZbQ4zvS7keUcfUaPCwPyt5Ki3qE5YXC2QmurbL7iaWsJSHbkaqyM510lvIxIxXDoIAEAW/ZfZESNE9SS2I9hgyfJbXP2Gfi/9qmjp3Pd7ITZbjZG3aXa7/k0wDWtG4C3JrQMt2Mf/AKOZTLeoSWivgzCrO8imEqIoPEAWahrqjDpOjlbvRO1YT1XD3mH2XC/7qiM7KJYYlqNiyi3T09PWQgg78V+q4C0kTuI7vA5FXtV9RERmUGUDFsDkgk3HC4ObHjsuHMcvDgvPlRKDwyhWpojigdyXfRD1DTJTkLEq8HVPJtwyudBIHtz4OadHNPaae4hZjJweUdlFSWCVjmGBhbJFcwS5sPLmw940W5143jwzMJ52fKFnRlY0M3qRiWrLR3J4uHQQAIAZ7M1G5VwO4b7Wn8ruq74OKZS8TT+ou1ZgzTX0RZNJHbsvc30OS668SaBT9qZZaSAuwx7fde4/5CPqroV56aS8MllPFyZVJKchQuvBUp5NJCW0MPFwDOKMucGtFySAB3nIIOPbcdbYzD7QY29mFrYh+kZ/ElP6h+/C7bCqV7c+RHdIHHiALTGDR0ZdpNUac2sH/u/m3kq1/lVZ7y4+xO/8yeOyKspCgEACABAHrRfIaoAvuAbLspmfaK4DeADmRO0bxD5Lankz1VtPTpLXZwTzsztES7UbUvqHFrCRHpyLh3+63k0Jd3UOey2RqurG75K2phwIAEAWvCto2Ss6CtG8w5CQ6jlvWz/VqFVC9SWizjz4ESraeqJk6inoJBNTv34nanItLeTxoRyPyWvTnVLVF7eTmuM1h8l5wUR1seTcj2ozq082nj4hekpxshuSNNSGLthbNyFxwNlFKSTwPSyUrafAOjvkhpSQcFFnjsVJKO5RF7Fg2bkBDoJf5Un/AGP9l4+qppxjS+GT25zqXJniGCOiJa4Zj0PIjuWpV42CM87iGrhsppxwOgyEpxwIAEAZRuIII1BuPJdRxl1x2kD6kSDSaOOUfqFj8QV6Mopy1eSKL9uC47PbPufTShrbjXT8Nk6FijGUX3MSi3JMpWPYXuXySJLKGp4KjO2xUU1gpizUlmx3sZAHVcbnDqxB0ru4RtLvmAPNNoXvWfv/AAKufsYonkL3OcdXEk+JNylvLeRiWFgxDCu6WGUNdmsM6aYb4+7Z15CdLDQeZy9eSbRT6k8Pjv8AYXbZpjtyatoMTNRMX+yMmju/1XL7fUnnt2O1Q0RwLUkYe7q7hnMhZGDuTbSUr5XtZG0ue42DWi5JQk3sjjaXJ0HDsMgwxnTTua6o4WzEZ91nB7/xaBXQqjStdnPZE0pux4iU3HsckqX3cbNBu1t7gd5PF3epbbpWPLHwgoipKNggAQAIAEAPNncffB1CN+I6tJ05lp4eHFU9Pc4PHbwJtrUlnudL2Wiju2WnORN93Qg8R3eCvlFNaoEsW08SOtUGKRuj3Ta9tFA4tyKE0kcz/tFisC5ubePd4qpQcUKck2cXrD1ipLOR8OBjhkwFk6DFyRfH4kKynbAGgTRC7Dxe0at8RqE5LOdxL2Oc4k/MqaxlEBYVIUHiABAGTQupHGX2ndvUlJJxYZIT+kh7fg4r0YfFET+TOibF7SGKORgAN23z9Pquqj1GDs0I59tNW75dlqSuPZHUUiphcT2SorOSmDWDQYHe6UvBvKLHgcRioa2cjN4ZTs/W4Ok/7WpkNoyf7C57ySEtHTbxW64ZOTkWCl2fLheyoVaFamMMWovs1N0Te3Jm893L0y9U+cVXVpXL5+wmLcrMvhFGkZYry5RL0yTSUhcmwhkXKeB/T7NuIvZPVaFa2Yt2Vle8MY3M6k5ADiSeAR6Gp4Qerp5Hz6inwqLdZ95UPHWdoT3D3GfEpjUOmXmX4OJytf0KDiOIPneXyOuT6AcgOAXnznKbzIqjFRWERVg0CABAAgAQAIAyYV2LwcaLDgOOPgcC11uY4HxVtVuCacMnQaPaYVDfu3bkoF7X18OarShZxsxDcoc8EeHabfkMFTZrzkC7sPB4O4Z81qF0YvRM44N+6JVtr9lHR700AJjGb2auZ3jmzv4KPquncHqjwUU2J7MqsU9lNGeBziS4MUexzXscQ5pBBHAhM9Ux6eRztFTipgFfA21zuVTBoyW3bA9x+vcbrNktS1IILS9LKkpx4IAEANsJwp8pAa0nyVNcMiJzwdQwDZc/ZXxyHSRsgtqOqWn6KyKwsE73eSfT0DI7hg626dTyz+if07SsQu1ZiL59wOIEbbgngo7JYeCiEco209O5/Yhv4My9bKfDlwO2RIOCSkX+zg+TCuquWd0cc4kjFsGApoYzTggl0jg0e0ch2eNk11vGEhaks5ZXabA6cuyaWnxPyKZWlgzIvezeAw2Jcchp4rksp7HEUbbWMbzytuTluziWODmNUOso5rcojwWbZOkDnC6orWEKlydw2f2aa9mg0Sp2YZtRFO18TaeMtiABOp/fn4Kqq3StuRM4Z5OEY5cyOLjck5k6qS/nI+rbYVKUeCABAHrWkkAC5OgGqAHsOzZY0SVbxAzgDnK78rNfVOVOFme35FO3O0dzF1XRNNhTSPA9p0xaT3kAWCNVa7f2GLPIjSRoIAyDl1M5g2R1DmkFpIIzBGoK0ptHNCLRQYzFVM6GssHexJpn3kdk/A8VXG+Nq0W/sxEq3B6oDzDMWko3CKrJfBpHOBcsHBr+bfHyuE2Fk6Hps3i+4txVm8efBE2t2PDgZ6QA3G86NuYI134raj8I8ljqOk29SvdG6rv9sigleeVDfZfHDSy3I3onjcmjPZfEe0COdtCtRlhmZRyjZtXgf2aQOjO9TTDpIJOBYcwDyc3Qg8kSjg5CWUQsMwiWd1o2E8zwHmuJZNNl3wnY6KMB053nchp/qmRiZb8ljo3gENiZ5NH7K2tE02i7bPxAB3SjtC1vqeATJ1z7GFJEDE6WKK8m/fUAfNU9NVJyWwqyawQqGrfIy0Dt2TQANaC7vuf3VFvTwj7mv3MwszsjwTVIO7XTMbH+cSO8ABoe9Lo9ybhDf+BlkkuZEaqoWt68U790kZusbjj4ZJlVdye7yxcrYDKixaG9mxscO/rHzvxTJ0WNZcmZVy8GvHnRBzZOjbunJ1hYtPC9s7FJroU8qfPk1KzG6N0dY0ssw7vLiEWdK8YRyNyKxj8YkLo5RZw4/I94XnTeNimKzuczxzCnwuzF2nRw0UU+SmPBatg8Oe4CV/UhHtHLetru93forunrc1nsS2zUXg6hS7ZxtbuxusBkl2VpvY3CT7lR2u2ha8HNEY6QbycpxOXecSprWOrQvU442QQue4NY0ucdA0Ek+QXUm+DjaXI/i2aEQDq6VsA1EY68zv0t7PmnKnTvN4/It2Z2gshNtEyK7aGIRDTpHWdMf1Hs+SHao7QWPr3BVt7zYgmmc8lz3FzjqSbk+ZSW292MSS4Na4dBAAgAQAIAEAWDA9ozG3opm9JCcs8y0HlzHcqqeo0rRNZiIspy9UdmWjCql1KN+FxmpHZlgPXj5uYeNuLTn81VDVT763qh+BEsT2ltI92k2ZjrGfaaItLzmQ3Jr+eXsydx1XLumjbH1af3Rqu1wemZzl8Tg4tIIcDYg6gjgvMwV5Om7DYOZqY01blA9wfCT2mS8LcmuzB8U6PGGLkt8oZz2pyYGM3XDLdAzP7rSgw1JDzZ7ZkzO3ql24Lb/R+0W83H2QeWvgnRqklqx3wLdibwNMWxCnhG7GC0aWabN8yBclet03TTxl4IbbVnYr38XMzxFTsc955EgAcSSeConKFfLMRUpDGohLWtZKWu3QbkX7RPyXann3R5Zma7MjukFP8AeNYLcSOF9PJNx6ntkzKbjukRJeiqySWlpHtNOZPgclrTKtYTBSy90YV0Loocz0kbe6x/WOSIyTeHszjTW6JeG4oN1pYGgC2QAA8CsyoT2D1HknzVbZmvD2jMHTlxH18kr0nDGGbU1Lkh4MY22LHhzhoXsO6PCxy8wt3KclutvozkHFcc/UabQ4IaqK4LW1DRdhbo4alrvovGvqTft/surm1yVOhw8CMvrmhreEbtSeZ5D4lIqo212bRQ2dufbHdlb24xSV270dhABYBuWnAjgBwCLeqcvbHaK7HIUYeZclZixhwGqUrjfpmipxEu4rkrcnVWRYIHyuDY2lzjoALlI3k8IbtFbj5uzUcADq6cR8eijs+Y9x4N+Kb6KjvY8fTuL9Vy2gjyfakRsMdFCIGnIvvvTOHe7h5LjuwsVrH5BVZeZPJXJJC4kuJJOpJuT5pDeRyWDFAAgAQAIAEACABAAgAQAxwfGZKd12G7T2mHsn9j3hOpunU8xF2Vxmty64NXA3mo7Bx/mwONmO7/AMLuTxkvQqal/mUbPvH/AKJJpx9tnHZlndgUFQWVLod2XdzDve4CQcTydxCJ0xvTnBYl3QQm69pcCyfpZJOiaN0g2tpugcSoo1SlLSluVSmkslxdA2ERPNpaxrd3f0DRzcNC4DiV6dHS6nmzj8kdlmNo/wDwruMbVFhLWu3nHtOPE/t3L09NcMZ/jwTqMpEPAd+oc6Wd1qdvPLeI9lv1PBK9aU24QW34NSrjBJvkcfxeBjnGCPcDrBxbfO3Mnh3BMq6Jpe7d/UVO/L22JLZGvbfg4cUzDi8GcpgewRa7bWN88u9DWXucUsCCppDG7ejcRHa26PZdwJPup0HLVh8GZNNZXJPwWpb2XPLge1c3y5W5Ll9eY5SOQnhkXEcMbFIeicRGblruHOxXKJvRiXIWJasrg04fK8EOL7nlwT3FNYFqWDTU1JhmBA6sudu+9iB55+aSmk9LGcrJeMPe5oFzZ55+z483d3BQ2qMntx+SmGV9xFtjs3NPuvidvuaDeK53yL5OAOpXndXFzw1wv4KqZaeeSitcReOQZaOaeH7FedKOCtPJW6rBpOl6OJjn73Z3QTl9EvQ28I7qSW41bs5DTjerprO4QxEGQ/mPsp/oRhva/wBlyK9Vy2gv3NFRtUWN6OjibTM4lvWld+Z5z9Fl34WK1j8/yaVOd5vJXpJC4kuJJOpJuT5qdvI5LBigAQAIAEACABAAgAQAIAEACABAFz2Fwoh32h1wBk3vP1CbW3F6lyYklLZnSqKTfj6RjCOjO6617c8jxHcV6lDV71P5LuSzjoWFwMaWo3d6RkYzFusLubxFjxsrpUxk1q5+nf7kupx44E1TXl4kjvY2u52nVGZA8cvRVxrimn4FOTSKZhGE/aah4ueij68jvw37I/EdFBbHNumPdlcZ4hqY/oKJ9VNulpipogTYCw3W6Nbz8VbKSpjpj9v3JF73mRJfVRMyZG1vlc+pVMaG+WIlb4IxxN8ji1jrcyVv04xM62zUzH5GRujuDdZn06c1II2tRcTRBd0UwcSd5tgBmb3Fsgu3xTikzlbw8o8oaVm6OifZ7dR38iF2M0lhcHJJt5fJbMLpOnjLHtzI48+BUHUT0PKKaY6lg3xbNFosG5pEOuXA2XTEerpBGW2DTM2+6To29tO/vT01Z7nwLfs2XIujrA3V+86/PjxVehMUpD6iqybXOmh5HuPBR21JcFEJ5Eu1WFwud9peHkgfeBg7R4OdbTLIleXfRCPvlx4RXXZL4oqWK4y90LmU/wBy22QZk4jjd2qjle8Yh7V/f8j1UuZbnO3E3N9eN1GUHiABAAgAQAIAEACABAAgAQAIAEACAGGBYcZ5msHE59w4rqWTjZ1zD8N33RwR5DTwA1Kall4Mt4RfhQtp4gwDIjdbfTm5zubjqvQoS4j25+pLa8clO2rqJG2Lbhg7J004r1+n04a79yWWc5Yloav7bvQ5tlDS67RdpaNSeWvn4rnraXgJV90NcDw77HG5o3ZDIQ5xdZouBbdaDnYd6TGtZbbw/ocnZ2SI1bjhZvbzSHlpHdYi3oq41ReMPYldjRVJqglWOzwKUfI+wrDgIrvO6HjwcR3cgpLOo30w7DFDvI9caaLMRgnmbn5rKjZLds67IrZHh2hAybl4ZLvox7sz6kuyMKisa+PfNi/fGfGx4FEfZPC4wHyW/JeNkZ2m2Sg6xSLOnaLvWTM6PLVeRXGWsvk1pOa42/70W5r6Dp/hueXd8imjKV/c93+Yr0IbxTJ3yy0UdQNxp5uDfUH9kixe4dDgeQvsM8v25HuUc45HxeDnW0uGinqHNaPu3dZvgdR5G4Xh3VOEj0a7NSOfYrBuSOHopHyOjwQ1w6CABAAgAQAIAEAW52w5cL09VBL3B4afmqf0zfxaYn1vKF1ZshWR607nDmzrfLNYl09i7GlbB9xRPSvZ22Ob+ZpHzSmmuTaafBpXDoIAEAdD2Aw7djdMRm7IeHFMitjHc6nsnhpZaZ2TnC9jwjBHxJt6KuqC0tv7ITOW5IxfEjK2ZzfYAY39V7n4L0qKfTlGPndk9ktSbKJtFXydCA83OjQvR0QrTkifLlJIsOzOECjiiY8XnqXNdLzazUM8PqV5eXPVZ2S2+5RJ4aj5JW0WIQsF8r57wPzHIrNEbZvD47CrpQituTn+I17ZmvyI3SC3zyI+q9KOYv8AJGyNgtEZX3I6jczfIX4DzWbbsbG4w2yTcUjlLruvbgW9kAaC3BdqnBLCFTUs5YvZc3u45Jupi3hG6IRnqyAjk62SXKT7GomzEKLoYbtO8C8EkcBY2ulqzfDWByjnfORxs9jDmjcFsxknWUqW7Mwscdh9X7RuaGsv1jc+AUkOni5FErmoiGnxdrpbv9eSslW9GIk2vMtxHNTPa54cbkZ34G+dx3FU1STjscksMc4ad+ndmeqWuy8bH5rM/kjcHsxv0zpIndH2wNL3y42PNImlF57DYbi3bWTpKenksMiWE2z55nyXkddXpkWdPLJzjaCmu5ruYXmOsrUxM+AhYcMGlM1ELDRs8XABAAgAQAIAEATqXGJ4+xPI3we63pdbjZKPDMuEX2GkG21YMnSiQcpGNd9Lpq6q3u8/cw6IMkt2rhf/AD6GF3NzRuu/35rS6iL+UF+DHoyXxkZ/aMKk1jlhPcS4D4ldz00uzX9hi5fUxGztHJboK9uegkbun42R6FUvjNfvsc9Wa5idTwPZlzGwR7zHN6gcWu4XG8uOprg2pouGJkBkjudmDua3h8fgr6I+6MfAmzG5Spavoy4Xydr5aFesorOSaXGxEoYxPiFO11nNaDJbUEsBc0eoCx1b004XczR8hptXUGK7nm8rjcC/ZHDzSenSsWI/Ff2Yubi8vkoNZj0jnbsjQ8n2uPmmOOiemPAvCnHU+Tykdd+67MOuCE2UdhCfca1dK6Olj3AQN4lx5kjj5JNaTslkbPLghHHVyN0cR5pjjnlGMJGyCUuOeZK7FYF2IfuewWY8CxaCPFTwUm9S8jpOKST8Gda9skb2tZuNLLZ+9wPqtuHl5eQVm+UsESejLIo5GZlmTrKiFnvcGLcfbqNrm9PHvtH3sedveZ7Q+qXP/KsXhm4++LXcV4hD2Xt0cqISzsLxgZUTt+Nt9WED9LsiPUgoxpnldza3jg3YNH1Jm9xA+i3Z2Ow7jXCGiIhpPWdoPmfBKt3WBsfJ5j1AX0ojYLlpa63HU3+BXn9VBzWUPrlpZWJcDe8NAjcSL5bpuoHHHI9SyxBiuDObfqO/pKxKGTSmiuzUEl8on/0O/ZRzg88FMZrya/4fL/hSf0O/ZY0y8GtcfJ7/AA6b/Bk/od+yNMvAa4+Q/hs3+DJ/03fsjRLwGuPk9/hk3+DJ/wBN37I0S8Brj5D+Gzf4Mn/Td+yNEvAa4+SIsmgQAIAEACAGWztPv1EbfxD5rseTkuDtOGQOkqI2MNjvA35buZ+SauTL4Lji+40Wde1iQBzJXrdPqbyiOzHcqj6ZpuXaL1NT7ErZt/s+wYGonrT2Y96KIcCbDed5DLzK87/EbMyVa+mSnp1iOpiPHaeSeZx7z4AL06lGutHnWZlNiiXBYr3MwuOQJR7m86TPCxkiVELY3NLXF1r36tuGSZpbWWsGPoizYlUONC1rezvC/wDSpK6167zzgdKb9NLtkquFvbvlr9HZX5HgVROLxsLf1JZoeidvSkNYM94Zg+H7JMrE4tx5OKDykzaauN7g9xIsLNA5cL96Wq5qOEblJORubWwO7bXHPiT66rqps7MPUiuxtjhMLxZ29BLkCeF+B71pS1rD+SBxUd1wzRAw08xzAAzF+Kc8WwMLMJGzFQ1zCW6E71uROvlxWaU4vDOyae6NuExboudCM02bzwEdjfSfcRufJq52Q5955Bam9TxE3HZZZvwMl0z3u4W+WVkuxYjhG4vLJeP4mImPJFy5waOGe6Cc+QUVlvpRTHRhrbFNFtS+Cz22BzChttdiwx8YJMQ4ztVISSCLnPRc/UTisJnfSi2VuXayoByc3+n/AFU0+tu8jo9PA1/8W1PvN/pS/wBZd5N/p4Hn/FdR7zf6Vz9Xb5O+hA8O1VR7w/pXP1dvkPQgef8AFNR74/pCP1Vvk76MTE7T1Hv/AAC5+pt8h6MRMkDQQAIAEACALLsFDvVQPuglaiZZ1HDcQ6Cojk4NcL/lOTvgUw4y747DvtBa4aXB4EHML1OksSJbEUbEmSm4Bv4Ar2INEcmi3YYRBQRM0cWbzvzP6x+a8lwdnUyb8/gpc0qlgrGIG0b93tEHTU9wXrQWZLPBBLh4EE9CKYtbNvPeWh7gDYAuz3fJPqk7I5XkXOKjLDNQrfcgaPUn1TPS8sXq+gxwqrDmmFwsCbi/A8Qk21YlrQyEttLK/iVAWPNuadpUlqQvVh4ZsbM59NOx2YDQ4X4EEKDqYJYkPpl7sGOC0W9BJJcXHM8O5ci8NLyYtWc/Q2UsDXxk2zabnvaf2THJxkvqLxlfYm4Y64fC45HNp5EZtKzasYsRqt8xZsx6LeYx/G3xCOneJOJqxbJmiGleQ3IkOCa5x334MKLB+PtZJ0bGh27k51ri/EDwSapRtk0USi4RyezYTJUlzg94drmSWnusdPJNsgo/F4OQlnlZG+zEbyyz7B5du+gAv8FmbajmRpYb2K9tvM4T9GT2CSbabzs/lYLxOrt1SWOEX0QxnJV8aqy0MF+akdo7RuJJaslLlZk2oEVxSW8jEjFcOggAQAIAEACABAAgAQAIAuf9m8f3r3cm/stxMvktta7VaAdbO7QNMf2eaTc3f5bzpb3CeGehVvS2KD3JroZN88pYd1zTc6WF78rc17q0yWpPY89p8DCtmkdTRvMZyG4Q3OxbkNO6yRUoK2Sz9f5Nz1aE8CDB5CaqMy9Vu9xPorL8+jJQ8E9eNayM8Zga6Z+/a98r8uFu5K6eTjWtJu2Kc3khHDAMxZP9dvYX6Ro+wtJvexGhC07GZUURMXi1JzTaXtgXYhVCGthfvH+Zl+kG5+Vki+OqS8I7B4We4vgns0t4LCOSQ3wOHqyE6brvkk3PGlfU3WstkJrHZEA6KrKFEqmgc9vXNo2EklxsM/HwS5zjB5XLGRi5bC7EtobksY4iMANAtYkDieOZup42V/71llPpy7G3Cqdos6wvwFsmjn4q6MUuFgQ5N8llwnECyVzZBZpNgfZBGgJ5pdsNUdjcJYe5srq9sbZJXaN14DePZaOZJU99yqryxtdbnI5z9odK8uebucbnxK+anNyeWetGCjwKdo5LyAcgkyNxFKyaBAAgAQAIAEACABAAgAQAIA9sjAF3/s31l8PqmRRh8lirXarp0R1T13JzB0HZzaIfZWdKwmTd6KMcS0e2OWVh5L1ekrnZFdkn/JFdJRbH2Cyf3csLrua5xPPdcbtPxsm3Rauz54MQknDHgiVcEQad1o3jxVFcrNW72FSjHAge2oaxx3RLG3nq0cgVXJwT22bExTa34FtLjML7gxzA8g9tlmqyc3skvublVGKzkk0z+sSGva0a75BVLy1h8iWlyhfVV28SE+MUhEmyBT0LpCQCBbmVPfYo8hGLfBPpMDDv+Yx35TdQS6pLsx6ob7mvFsaZTN6KKznnJxtcAcu8pTllqU/2XcbCvbERfDj8xHVO74NAVMK4z3aZmT08YNk9c+UbsriQfgedlQqYpbIRreSXTUkDYAQy8l7Z558wlxhJTx2GOSaJdNTNZu77us7hxseOibrb4MpeRw3DWsaSSejsS4uJueQDRxSJ3Yz5Q6MCmVmNU9SOicZGRh12F1vC5I+RHmvIs6mnqNrMr6otjTZVvHc0DBnM6zSHttcW1t4cfK6ls6ScFqW68ofG+L2ezKRWy7z3E81C+ShcGhcOggAQAIAEACABAAgAQAIA3Qx3TIRyYlLAzp8LLhoqFUJcyybHwmKVzT7TSu+mc17lglpHO7hzOnlzWVVKT2GeokLqgxRa9d3fY/8AboPO/gmpVVc+5mPfPjYXv2he128GtP5i4m3K4It5Lf8A+havjhI5+mi+SwbP7bwNnBMbot8bhcX7zG3IOYIvu3Homvr/AFEozQpdM4ZcWdAiDJM37gafaa8bp7wqfV0rMHkVpy8SQtxWne24pXhzDruODh52VHTXV2b2coTbXKPx4EWF7PvBe6wLtbX63PRVSurhL7mNM5L7GM1JPK7d3CLcLEBO9SuCzkViT2wRpKBsbTnvO4ngO4cyt+o2YcSPSQFv3mlhfxspb5p+0IxfJqwUPYySXdy6xA43sbfFTWpY0LkdD5amKqaljYN6U70h1B4J9dWHl8+TM7G9o8GYZc5KpCSXHRNFjJIGA6X1PgAsStxwsmlDI4glhDGiNu88Xu46eiwlNttvY17UsLk2NpGteZpTkNAeJ5eC65baYnUu7B1aTHI57i4AOOegABsAOASrtNdcn9BkMzkkcvhFyvlD3BrNijqeIbhFycgcx6fsmQvnVvFi51xnszWzEKWqynYIpPfabA/q/wDK/inerTdtYtL8oVosr+LyvBCxPZiRnWi+9Zrdou63gNR3hKt6ScN47ryhkL4y2ezErI87JEY5Gt4J0GGl3BOVIp2GU2FuHBddIKwgSxWSJRwNUsmpYNAgAQAIAEAM8LZdwVVSEWHVtjdmhOQHWYCNXZel9VRPMY5wJWG8GOPU0NJId0hzmnUWPpwTq5QUctZYuSk3sRcUrTIzfaeq4cPkSprptj6ooq1QVKUCudyAIjyunDHpDa1zblc29F05guWxUwpqeeoed3pOozhcNzLgOOZt5Feh0UVDNs+F/ZJ1LcmoR5INdto8kmKNsZ0EmsnjyBRb/iFs8qOyOw6SKw3ybdhccea1gmnf1w5oLpHEbx7Op/3dK6ezTL3bo3dX7djotTREgncY9wOdwbg97V7DvWcZaR53pvGcZFkM7t775rN0chu2HJLnDK9jZmMt/cka5QQCYB1A4GxGWhuM/Vagk2tfODkv+PAMoIZLOe4l5ObQ21mjiLp+ucdktjCjF7t7kAtaHbkMN3XIu7O3kMvVO3xmTwjKx2RI/hznECY6d13fDQeK4rIr4mtL7j/B6SIWa0AX4usprpzxlja4xI+0eF/eFocHgaWuVnp5uS1PY1ZFJ4KjtZXCGA07TdzyDJbgGm4b4k/JTf4hbrWiI/poYeplCLyTrYLydGC/UZ4s11wdWWsCkSNxFqwaJ2HYvLCfu3kD3Tm30+oTa7p1v2sxOuMuS2UFZT1ZHTRhkh9scT+bj+pejCddvyWH5RHOM4cPYvmB7HCwtZw5rFnsNQ93Jnj2yoa09VYjPJpxOS49R7jiFi2JqDEJUTKTxAAgAQA6w7ZuWQBzrRsPF97kfhaMz8B3p9fTznv2FStjEb09RS0p6l5ZBxNjY9w7LfiVXCVNX/J/0TzU7PohlBtY88beB+q3K5z5MqvSLcWxjfvmlykkbSG2ybi+ndvdnesO6/0U8nkdBYI+KURaSljCuVQsUAQnuW0jhKwagNRKIwbDtOdyYNT452802qp2SUULsmoRyyZtPiQe8RR5RRAMaPy5f777p3UTTxCPEfz3YumLXvlyxHdTj8gCg4XrCdvyWtZVNcXNADZmduw032nteIVFXUOCw90T29OpbrkvNHisUrGv6SEhwyLuqT5G3JN1RSym0hGJZw0snr8Vpg4RGoi332DWtN+t7Onp5oV0U0HpvDK5i+IwRSubLUFkgANhE85cACBZW/rYV+1oSumnP3ITVe3vRgtpIgOckgu48yGjTzKiv6yVj24K6ulUVuLKHbOoB+8IkBN+tkfIjRZp6qyD5O2dPBlkoNtIuMcgPc5pCtXWaluib9O13G8ONsksLFt77riQTdC6hPbg662tysYvg7rneFyppRxsxsZZ4KvWUu6kSiNjI1wOFt0nJ2RB4H2SFJOJQmK3tsSOSnGGKAHeAygOCspZNYjt+x2NNY0ZrdkWcjgb4/jUMjbONu9cqgu4TZx3a3BZCXPjtI3Xq9q3hx8k66mSjlboXXYs7lBcM15jLkeLgDzDtmZX2dJ90z8Q65H4Wanx0T6+nnPfhCpWpcE91XSUuUTOlk95264+tt1vkCe9N1U1ce5/0YxOfOyE+IY5NKTd1geDSfidSk2XznyxkaoxFoclJ4NtG1s5C2rGZ0I8dMShzbOqKOgbFO/up49Yg+i6nsc7jDEqxgsH8gunRPPhscouxwXAENfgsjPZJWlI4Mpx9iptzSebN3NrbZN8vme5X/6Nf/KX9L/ySf6s/oirKQpBAAgAQBYceFqSkHNt/hf6qizaqC+4iv8A1Zsr7HEEEGxBuCOBGinHl02mb9so4axo67AWTW5tycfk79RVEvfWpd1t+xPD2WOPkpSnKD0FdA30ty4ALuvBlxLFQVl3W4DIKmD2ESW5faeqjlh6N/8AM9l3E9ybH3vAp+3dHP8AaNga8t4hYmmtmMg87oQRN645DrHyzUU33KUQpXXJPNSDjBAEinm3SmwlgXKOSw4ftA5g1VSsQlwZtrdpHOFrodiRzSxXT7QzROux5t7pzafLh5JX6iUX7WMVSfI4ZilHWZVMYhkP/MbkL/m/8r+K16lVvzWH5RzTOHxMX7DEm7J2lp7JIOnlkj9G3w0Hr+UV6vxeWW+842PAZA+PF3mkWXTnyxsa4xICUbBAAgAQAIAvOwVUOjkYe4+WhTI8GXyQ9pKjeJstI4V+Koc3suI80zCOFq2UllcTNLIRFHpc2a5/DXgNT4BPorjnXLhf+4E2zfxXLNWIVW+4una1zT2ZGdaw4X5+SRZNzk5MbCOlYFdThYPWiIcPwm/qNQs6muTWBbJC4atI8lrKOYNa6cAoAsW1eTKVnKJp9WhPu+MF9BFPMn9SupA8tv8AZ9XtEj6aTsTizQdOkANvUZeidTNRlh8PkTfHKyuUV7F6AwTPiPsnLvac2n0WJwcJOLGQlqimQ1g0ToBuMLuPBYzlmjGmqN1UxkIlEaSYy7npomKaMaRmx7a6PdJAqGA7pOW+B8+9Nclcsf7l/YvS63nsVOuO5eO1nXs++t+XgvKsk84LoLO5ASjYIAEAe7y7lnMBvIywweLh0EAZtmcMg4gdxK7k5hGC4dBAAgAQAIAEAWPZQFokfw3SPMrcTL5NNXJckrYGrDMPM0jWN1cfIDiT3BbipSaijEmorLHO0szWsbTRH7uLI/icNSfPNUX2JYrjwufuKqhl633NOGvbGzdfnHJY3PsP7/wkfJS8jyDXwBjrjLk5pyt/vvQgI5qXH2r+Of8Aqu4AiyHuWkjhgV0Cw7am07W+5G0fD/ROv5S+iEUfFv6leSRxlG8tIc02IIII1BGYKALrthCKqmiroxmRaQDgb2d6Oz8HKmxa61PutmT1+ybiymwMuVJJlKJdcLMAWY8nWQ43dwvzK2cN1LTFxuTZozJ/ZDlg5g8kxEscOiJbY5O45aeSS7HnY1oT5HtVEyviMkYDalg67B7YHEc/9hUyS6iOpfJcrz9RMW6nh8FSItqoik8QAIAEACABAAgAQAIAEACABAAgD1ougC3ug6GmY32ndY+enwTUYEVW/gtxQMsFCfsVL0rv504+7HustkfPX0VcMVw1d3wTy98sdkV9tUXdrM81I4lCJ9LUixY/snQ8v9Fk6ap6dzew67eQNx6HRdz5OC57DyPotpnDze/2V0D2nZvPa3m5o9SAg4+Bvtm+9XJ3WHwv9U6/5sVT8BIkjQQBcNga0P6SjkzZMCWX98A7w8238wFT08lnS+HsJujtqXYTvw4xSOjdq028RwKksi4ycWOhJSWUYYnA423RcN5arMXg0xeymcTaxHeRYBacjhlV1Q3dxhy4nn/okSlk0kQFk0SMPrXwyNkjNnN9DzBHEFahNwepGZRUlhlixejZVR/aqdtnD+dGNb+8AFVZBWx9SH7oRCTremX7FcbTEpCrHazx8BC44YBTNRCw0bPFwAQAIAEACABAAgAQAIAd7KUIklu4dVnWPloFqKMsaYvPvyHkFsDRs9hzZZnSS/yYhvPJ0J9lvnr4BU0Q1PfgTbLCwiBj+Jmomc/2RkwcA0aZLtk9UshCOlGuhg3ge5IlyNRtkhssHTQ53fZdRwjuB5piOGC6cJmDNvUQj/5Gf5gtR5RmXxZv2lfeqmP4regA+i1a8zf3OVfBCxLNggCZQOcx7XsNnNIc08iMwuZ32BpYL7tHC2VsdVGMnNzHI8vJ1x5hWXw9SKsX2ZNVPQ3FlYEZHidVI62P1mnF2ksIHCxSpRNplbSRgIAEAO9m6l8Ugczjk4cCORCs6duLyia5KSwXiTZxso6WFvVdm5o9k8clXOMflERBvhlcxjCdy+STKKYxMqtQ2xUViwUweTSlmwQAIAEACABAAgAQAIAs+xp/m/l+q3Ey+TGp7TloBjiY3MMhDMukeS+3tG519B6KzilY8ky3sKikjifgx65/KfmFmXB1DB41WDQqqdV1HCMmHDxBwZbNj+9QfnC3X8kZn8WacZP94m/+x/8AmKJ/JhD4ohrBo3RBYZonUozWoGJnRdmow6mkaRcA5Dxab/Iei9Kn4SRFZ8kLqmBvIJI0r2IN6ymtQ2BU5RmVGyhGC4dPQgBzgvaCspJrDtn9mjs3Dhun5JlhhFN21FpJLcyt9jJzSs1Kit5KoEZJGAgAQA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48" name="Picture 24" descr="https://encrypted-tbn1.gstatic.com/images?q=tbn:ANd9GcRfXdJNghodF9_J_Z7Dg0E6rmiwg7yJIfuB3iGHXxcFeOf7sf3m9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0"/>
            <a:ext cx="2152650" cy="2124075"/>
          </a:xfrm>
          <a:prstGeom prst="rect">
            <a:avLst/>
          </a:prstGeom>
          <a:noFill/>
        </p:spPr>
      </p:pic>
      <p:sp>
        <p:nvSpPr>
          <p:cNvPr id="1050" name="AutoShape 26" descr="data:image/jpeg;base64,/9j/4AAQSkZJRgABAQAAAQABAAD/2wCEAAkGBxQTEhUUEhMWFhUXGR4aGBcYGB8dIBwcGhoZGBwgHhseHCggGBwlHBsfITEhJSkrLi4uHx8zODMsNygtLisBCgoKDg0OFxAQFCwcHBwsLCwsLCwsLCwsLCwsLCwsLCwsKywsLCwsLCwsLCwsLCwsLCwsLCwsLCwsLCwsLCwsLP/AABEIAOMA3gMBIgACEQEDEQH/xAAcAAACAgMBAQAAAAAAAAAAAAAABgUHAwQIAgH/xABFEAACAQIEAwYDBQYEBQIHAAABAhEAAwQSITEFBkEHEyJRYXEygZEUQqGxwSNSYtHh8ENy0vEVFyRTkzOyCBYlNHOCov/EABcBAQEBAQAAAAAAAAAAAAAAAAABAgP/xAAbEQEBAQEAAwEAAAAAAAAAAAAAARECITFBEv/aAAwDAQACEQMRAD8AvGiiigKKKKAooooCiiigKKKj+P8AF7eEw9y/dPhQTHVjsqj1JgUHnj/HbGDtG7iHyrsBuWPko6mqi472uYm4SMMi2VnRjDuR038K/Q70s4/F4riuMJCl7jnwWwdEXy1+EDqep+VWTwDslw6KDi3a4+5VDlUemnib302qiuf/AJ74jM/bLm8x4I3nbLt6Uy8B7XMTbIGKRbyTqywrgew8Le0Cni92X8OYQLTr6q7T+MioPi/Y7aKk4a+6t0FyGU/MAEe+tBYHAuN2cXaF3DuGXY+anyYdDUjXOODv4vg+MBdCrD4knw3E9CNCPI9D9K6A4JxS3irFu/aMo4keYOxB9QZFQb1FFFAUUUUBRRRQFFFFAUUUUBRRRQFFFFAUUUUBRRRQFFFFAVS3bZxwviLeERjltDM4Gxdvhn2Xz/eq6a5d5kx7XsXfvdWusR6Q0L57ACguHsw5cOEsMbmXvb0McsHKgAyifWZPyp6JPnSLyvzVhDbE3xIAnOdZgE6AaAeUdPWnDCY23cQXLbq6HUMpBGnrQfMXcKiSxrNw3F94malfm7iA7hmtOrR1Ug/kayci8bt3rJtCBcXUrO4PX+/Sg9898DTHWDbMC4AWtMRs3lPkdj8qS+xniz2cRewN6VmWVD911+MekjX5U4Xrty9ikRbTpZXW4zaKQuuh6bRVTjjv/wBZGJTY4kaDqrN3Z66yp/KqOiaKKKgKKKKAooooCiiigKKKKAooooCiiigKKKKAorBjMUttSzmAKqHm/tmW2zJhE7wgxmMhN9djLflQXIWHnX2ua7/bFjWUqqWUY/fAJgexMV94b2vY+zdBusl63pmUKFMdYIjX30oOjsWfA/8AlP5GuTgT76V0TyVzzhuJo4tyrro9t4DAHroTI9RXPuOsd3du2yIyOyx5ZWI/TerA59nXLVnG274dmFxGUoQ0abmR1mI9jTLxHll8PhbOBW6f+ovHOwnRIkqoOwkqD5wfOk/s24z9nvXSdmToOqnp66mmrmPmdzfwiqUZFYubuYT0nMo+EjaDptQa+K7NXXX7RktW1YzlEgSSFERMDSSflSLY4rcw14PhrpDJIzwNZ3BB0infmznVimUQRcRhAOx+EwdiOo96q+80AetAy8Q51xl5Mly8xERpImdDMHy0pemNp9Kx2rk71nw5XOuf4My59/hkZtvSaK6vt7D2r1SN/wA2OFjTv2/8Vz/TR/za4X/33/8ADc/01EPNFI3/ADa4X/33/wDDc/00f82uF/8Aff8A8Nz/AE0DzXxmjeklO1fhhIAvOSSAB3NzUnQfdqY4rxMASZjoPOgkbvEANgaxDifmPwpawPELrB2ZYA0AJ/sUscz8xPYKW2fLcuHwmdN/woLXw+MV/Q+RrYqtOV+aLeJzKj5ntmGO0+o9KfOFY3vBB+IfiPOg36KKKAooooCvLtAJPSvVaPE7mgUdd6Cpe23m57YXC2j4rom56JMAfPWqTb4dRvtTp2zYpX4iyqZyoqt76mPxpMtHPcWRoWAj0nb6VRhQ0amnnHYLAW2zWsLfuINM/fKFLdcoOrAHStrgfBsNfs3HVXtm0QwJ1idwTs40oFPlPmK7gMQt+0fR1OzpIlT+c03doIQ4oYi0c1rFoLqkGfEQA4PkQenrShxZbTMxtBjB1bQD5Demvs74AcdgsXbBHeW2V7AJ+9BDjf4WWB7waCM4NjBbvW3OysJ9tjp184pu5kx+DObKS90HxTBUnzBIkj0mKRnssrlWBUgwQRBBmCCKuBuz7CPatEKc2QFmDEZjEnTafWgrnimCexkbEpAK/s7ciSu8mPhWT71A4vEm4xYgCfLYDyHkKnudcE1rEGyc2W2oVJM+CJGvUax8qWyKD0j61kvXNNOtYre9e2oNNdSKsnl/s1+0WhdVyikaNcWc38SoCIXoCx13pDwFm0XPfMyrlJGUAyw2Gp0Bq3OS+bjfZbYWFyxEbKogGZ+VBmwvZ4FRkvrhHB0m3YKEDQSHzEh6qPmTgj4S+9m4CIPgY/eXoQdj8tjXRzXc2oYH2IP+9IPbXgx9ksXSozC9lB/hZGMe0rQJ3ZTwkXsb3jCVsLng/vkwn01PyFWLxTjwGNXDEeJ18GsAk7+sxNL3Y5hwMPfudWuBduiqDv5Sx0qV4rwl24lhb6jMizmMfCQGg+xzUDLxPCHu8isoPXXc/pVU9oPD8Q6Sygi1DCGzHT4tfanVsHjrmOBueHDBGLZWJ1iANQNfbTSq8wbYl7js1yQHYQ8wV6R0B6bVB57Ocdbt3bQBhmJLNMb7L661d2AxWR1bSJg+x3/nVA4Pg7DiFrINGuAqB5Agt7QNflV2PiB8I/KgsKisGBu5raN5qD+FZ6AooooCk3nnmEYVHfQlYUA+Z/3pyqju3riKqO5BGdrgaOsKo1PprQVDxXEvdvXLlxszsxLN5mt/k3hy4jFpbdsogmdtQNKhSK3eB5vtFrIYOYa+VVFh8U5HvW1buWFwQAAUXQbEAtIUdZAps5H5fFvBth7pBZw5ugEHKxGgkaUuPxy+QbZhAB47kbDqR8q1E5y7tIwDFQkSt4IVedCSxOfNHrRSU+AYWGyknIzBxA0IMTMSZ96Yex/irWcaAtp7ueAQrxA/eKnRgJ1pbtcZcW7yNB7w5jp1Jk+1O3YZwLvMU2JYwtgaertoPlE0Fl89ch2sYTdtEW8RpLbhwBAzCdDEeIA7a1JY+3cRQFZLeUAZ2JjbXQafjUnxLH27KPcuHwqCSflOlVte7UHuPktWmGbwwozNHVgY3+VQRvaRxPD3UT9uly8mgyIRod5aY9aTOD8vYrFtGHsO/m0QokxJcwo+s1NcfvjvmRLV1pGjEQZOuwWB7AdKb+yziWOF427wumyUJHeToQRBBOuvlVFY8Q4bcw7m3ettbcdGEekjzHqNK1K6W5j5fsY23kvoDE5XGjIfNT+mxqgOa+XruBvm1c1B1RxsyzE+/QigjsPhC9u6YU5Y1OhGjMD7eEiPMimPlzhFnGotsYk2HWBlKzn6yNRselKCXyCYgzIIIkH5VJ8tY3u7gaQpUghyYgbEeszQP3DORzZxb4cYhyXsNkbUBLhiDoYPtWl2h8Ov4ThuGsX73fFr5OaW0yo3h8RMgTM6UsYriD38QL6Lczqw+CfhU6HTr5mpjtF4p3+GwZUrlXP1k5jESSdooJvskxAGFuKZ/wDUJ+qj+VO63QGnX61UPZzjMl10JjMBA9RVjWb2Y9KDcxfFGzXczvaVFyp4cwZmHxHQ6Dbp1qm8DjHGIcNcDqxKwBG0wY6VdmPtMLDZlOUroVaGFURjbq27h8THxSCxk6eZ61BY3JGHSXuFpYEqqaeHaT86YMQddj9f7FUdxLi/eBUtAz1YTJ6wP51bXKuLN04ezdIL3IAA3iMzT1gKCZoLd4WkWbYPRF/IVtV8Ar7QFFFFAVzt/wDEJw42+IWr33b1oQZ+9bJB9tCtdE0idsvLLY3h7G2s3bB71B5gDxqPUrsPMCg5gZp3qf5S4c928oTQwSCRoY9ahcEiM6LcfIhMM8TlB6x1roLk3lq3h7IJuLcUiUdfI+R/SqFBpnJeQoToQ4gH2OzA+dR/M1i0Ezd6xcf4Swq+87kCrau4NSShAZfI6j+tL3E+y/CX2Jm5bkbW2gT00IMfKmig7hJMdetXV2IcNRUuXAzFyBKe+x86h37JGuKvdsLV62ct5ScyuNCLlvqMwOoOxmrP5U4EmEshBqYGZj1/d+Q8qgRe2vHE3LFkkAKC5WdSToNPIQfrX3sUu2g98GO+MQTvlHQfOontiP8A1w0/wlj11bbyqE7PrZbH2FDEeKdOuUTH4VR0WjD0msOIux7Vp4jGC0hcgt5KNyemp0HvVSczc8Y9bpC3UVW2REDADaM5Xxn1GlQWtc4j3d22p+G6SNvofrp861OfeXFxuFdY/aoC9o/xAfD7Nt9KqLmHi2Me7as3LjgLkIIBWc2XxdJH8qv7DtprOmknrA39aDmnlTg9jE3Xs3r/AHNxliwWHha5OzH7sjQep9K83uHPgcSbOMtZT5HUQdMyn7y+34VvdovCBYx99F0BbOvTRxnj5EkT6VLct8523tfZOLWjiLMfs7h1dP8A9pzR5MDI21qhr4FhMPcuh7KjugGU5RAnQAn1ik7tTs2LVy3ZsZdMzPlO3QDyHWpq+1i1gcWLBfuEX9hnyyXc5fFBk+EnLMab6xVaYnBsviAlTqD8p18t6D5w/E93cVx0q5uUMbbvIjghnJAZf3T/ALagx1qkaY+AYu/YuLdsNlJGpOoI8iOtB0LxRdFM6SOnmCKRuMcj4e/q6AANOggsd4nyqKTnl7j2xezIFPjymVOkbb/KsHEOYVuWgou3s/3u7Edd9SBtUMrQPBLFpnNtFLalEX+HTxeQqxuzHlZ7IbF4kf8AUXRoIjImmgG4mPp70mcj8RwGHde/s3FJOjNDKDm+JyDLE7zsPxq7bF5XUMjBlOoYGQR6Eb0MZKKKKAooooCiiig5+7X+zV7Nx8ZhEzWHM3LaiTaY7sAN0J19CfKljkHnl8E3dXSXwrbjc2yfvL5jzX6evVBFV3zH2WcNxF4Xcj2mzZnW02VX1kysGJ81g0Gfh99byrcst3iOJVhOv8iK3cTiLtm2SuHvXm+6iAT9WIC/Ovi8SwXDrYsqEsosQijz8/Mz1NbHD+abN4kWwzCYzBdPrQK/AuYsXiMWbV/BvhAgJRnDSQCAQXgIQSek7U54dfUR1jzrG/MmGzm0boD+Rkb66edbygN4gZ1060C9zdwfvmstlTKpYO+RWcKV0y5gRvvVb8Twf2S3hsWLPdXM0ZRAlR4gWAGjMNx8qu1hO9VT2l4q7at/Z7qi4GGZLwkQAdQy7F9hIMazApA1YXH4XF4dLuVSCJgxIPUEdSDWhd5csXIv3zFsaJbAAEswGnkST08zVP4fiD2GHdsYiCATB86frnaOtvDWgLYe7GoJ8KwI+p8umtUSvapbw3cJcD2+9skIEVhJUx4SAZAETT1wG4Ww1hm1Y2kJ9yoNc0cUx/fXGfIqSSYRQIkz033Opq8uy7mT7VhQjwLlgBCB1UABW9NNPlUCT2zoFxyNElrIn5MwFIb4ViAQrMJ0IG3vVt89cHOJxqQs5LYBJIjdm289az4TkqV8RA/vzqXqRqRTqnu/F4hcVgSrDwsBtI6kGvovwBBgjy9PzqzuPcnOiyoLjqCAarviPDO78Szl8j93+lWdaYicZlOoEHqP1qZwr/skA/d11/v+zWqOGhho5+gqT4RhFa4ltmIWQJ/CtLI3+EcJa8wVetNmP5WNjDSIzTLe3l+tMvLvB7FgDJJPmam8aiuhVtiKxa0pbi1u2hAVgSd4/vSp3kTm9sFcFu4ZwznxD/tk/eX02kfP3U+JYci6yg5oaBB8q8sumtaiOnFaRI1Br7S12c4s3OH2SxkqCm8/AxUT6wBTLUcxRRRQFFFFBixFyBpvUXir4RGc9ATW1imlqVucuKd2otgElpJC7gD++tBXrXDicULV5Q8tJYGSFnwirQwvC0yCIAA0AFVhwXE5MUxbVmGbQdNjv1g0/wBjjFsShuKCwkKWAP51aIDnHl5WUukhh1n8ai+zrmu7bu9zfOZMyoWJ1XNovynrTBxriVsIC7gZuh2Pz8qq+zjFXiAYTAdWgANmIIIHt60HRuJfKCfLf2FJHMOKw+PuNhFIZkQuWBHhLHIB76g+mnnTsLgKiRIYdRuCK574djTw3izgsCi3mt3eoNtmGvuohvcVIIbi2AuW7ro4EoYaNp2H1rQS0xMRqOhq3u0LlN7w+0YcZzAJjdhuNOu9IXBcPaNxu8AzZvEhzfCDL7dYBG9ULcfhV19i9tPsbuAA2dgzdYgHX0H86rbjXDLdsEqRBZohpEBjp5zEfhX3l/j1zD276WtFuCCeonTfziRNKqx8NxEtiHunUXGlR5IPCv1AmnbCvKiqo5VvF5KiWjQdPamROIY3MoUBRpm26/joNa42NnXEHwmqi5lw4719AQWII+lOnHcTif2YtuqKynVv3vLrGmtJHE+9lTf+MyZ8xoBV5C5dtZSRG39ivlm93bBgJ/oa2eJ/ED6VqSARO39musVYeB5qPcd6tlmynIwnYxP0ipzhfHTfVQ9llLAzIMbfvRUFyTjbK4RkYgs7MDb6tI0A9x1qe4SyhYtyFGmVt0joalEZ/wABVMQb6qGUxCgkFSdCR5kb9KQsesXH1nxHXz1qzuYL11LDd2QIQ5tNemx286qpx505Fv8AY7dJwlxTst5o+aqT+Jp8qv8Asa/+1vf/AJj/AOxKsCjnfYor4zQJOgFKvMXNVu0hc30tW5yhzBljsBv019qIa6+FqrtMz30Fx7l3PbzhjcPdgb6pm3giNIOtTdnh2U+FyrDqpI99NjQSt26Mx96R+00OlpL9uQVPijTwwZ/lTEcRfGYN+1WdBopH84rHxrhYxmHySVkifOR0PzoKf4HxaMbmuSUYAT1A019qm8TyuXvgq7XUZpPjGkEEljEjroDS6mAtG/d+yuxGEcKWY/GhOUsNIhXkexBp8fGm2rNatKHIhzmiNDr6CNRVCvzTgGa9btkkTZDL4gBIJDnXSYy1F8k8NL8TtpbhgkF23Gh+h1rFxe8y38xcuvdnKHcEAEzAjfTzpu7FHsI1wFx395cyr1FpDGvqSSY8hQXAq1z/ANq+BK8TvGZNwI+0QCoWPX4fxroBTprEVRHEC+OxzuNTcuFEPkq6DboBUg88D5jx6WUw1lj4ZhsuZgDsNdgOle35fxzO98tldx42JALAxIMCIMCrR4LwS1hrYRQsiMzEbn1862sdeXLDDQ+lUc+8R4e6GH38xtXrhwVdwDrqPTanvmjBoJgE6b9KRb9rKZGw0/vzpYsTPBsatrERbfwTofcCrQweKVlkxMbk/nVT8N5fe5bN/DnOVP7S1swPmP3gR7daZuCYxb6m07FSNxME+h6/KuVjac4rxO84CLaXwtmLBpy7xppM0qcx8S724pnYREba1vcf4EFRiboC7lQT+c9aSlvyxI0HT2qwbXEHkr7VqDyr5duSZrETXSKa+BcKvn9opVQDBYrJUg7xNOuAVlCtcChoAldA3kSDsaSuXeZriwndm4FGoG8Dr9BTFwnjpxR7y4vd2EOiAyzkgwJ6DzPyqVGXmfihyi2pXx/F1IXSPaf0pSx9oBZjrTfw/h1vEYi416SSucQcoEEAAR0A0pax3Dr11nW1buFQzAEKzbGIJA6UnhP1Fhdj6gYW7B/xif8A+Ep8pG7JcK9vDXRcRlJuyMwIkFEgielPNGar7tY45eSybGFk3MouXY3FoOFIHqdfkDS9jC2W7ctqO5u2CEiCrFl0JUjw3FYMpjoR5Vu9ovGxh8eQw0fDqv1Z5M+fQeoE6VG4riytaIzZh3YLXPusJCgkfdbKSD6j2qobuDrbi2y7ZFVQf3AqrB9RH50yBQI+nypJt47B4buwcRaVQAqhm202k6eutN3/ABCz3YuG6gSJzFhlj/NtUox47EhQxUZiJMDc+mvWsVwFrRKsFZ1KgnoWHhPyJrEl604ZrVxX6qAZ9J21FfeH3S9pluZS6PGnuMh165YJ8jQc7Z72FuMF8DrKXEI0MGGUjqCaeuXDdxCq+EugmIa1dE5ddRPUDpNRvbNw7uMa13Zb8NqR8Q0bTcDQH6+VSHZfwTGWWOIaLVm4sFLk5m8mC/d9Cd5qiH5i4BjXV715kCJodQuYjUQvXSKVOXuKHC4mziFn9m4J9V2YfNZFXJxnB2cRba073QjNJKEDYdBlIg6Gq+49yL3ShrFx7q9VKjMNNToYI6bTrQW12h8zLawvd22/aX18MdLZ3afUaD3pQ7Nl/bFyCRbUgR5vA/KaT+C2i7ZbjlQIXxzoPLzEDpTlw62thP2b5iSCzbDQyPedaBg5l5mNl8tu2bjgZiSYVR6+vvS/a7RcRdfJ3SEnQACT/XenbiXD7N6C1rMzLoR57j0386g+XuBYbDYwd4yd8PEq5oW2PUkjMxnQCgUeMc3PcbK9tfDoRtr16VAXrweSqkDyn9aaOOcMsXMZiBbvKSWLqRsSfiWfMGl/EYXuyAfImitbBcYvYUG7h2ysIkESCo6EdaceG4/C8TTPestYvj76dT6Eb+xFKeGwpuMEE6054xVwWHAQeN9BHtM+9Zsa5RXDuVz3z99eN1ZhRMaevr6VOYXlDCqoAQmOrMT+ZqI5fxJJJPxeRnWnHDXD/fp/vSwLuO5HtmTaIB8pP+1JnFuBXbB8amP7/D1q3swnQ7V4xVhLilXEg+mvuKSmq25VxRtB3X4z4RpMAxJ9albGIIA2A29NfStXFYHubjW12B06aHX9aluXOI9zc/w/Focy5jGvw66EnTY1WeqkuVr833kTFvz/AIhTTybxRUsMpS6Yu3Phtuw1cncCDSbyzcH2hjIHgM+hJEj67U28icSy4WBbvOO8uGVSRqx6zRGThHONmFsCe9EgCDDNJ8IM7kfSmzCYgXEV12YAj51R+L4sbGJa7llw7Ogb7pkxInp19qsjs14r3+FImTbcj2DeIfiT9KCE7bOW2xGGW9ajNZnMD1Voj6Nr8zSp2e8GDYa4t9GVWJQho6iTr1En8quviGDW9ae0/wALqVPsRFInDsHkw5s3spZS6lxIDKpKgiNjAA95qjWHZ3h3TI7vcSZBLnoZiBp6VKNythsThUsMD3dq5NuCRGXQe41O9bRIsKxz5UIgZyNGjb261Bct43HhgLlzCNYLEm4GMwdwoiJ+dQTh4EgZXf8Aw/gAJHmNQDrpWbDo7XmfJFu3l7vU+J2EMxg6gbAetZsVaz+Jm6iAp0OuhMflWzYvQpIM7abxv/SgxtZV1Iu21b/MAfXqKQeOc0d7ie4s3Fygw0aliDqB6DyH9KaO0PGtZwV1lJBIjT+LQ0kdk9rDhC7vb+0MxgEjMB0gHz1pBC8TXiAuO/2d8u2YW4BA+9p6daZeXOOPcUW8ThiEgeMKNN9fCAafbHFbOi97bLH7udZ8oiahsRi7Yxi4eArXELpppmXefw+hqiuecMPluOsQ67H94RI/zaag144TLWZ2B3HTSYNPHNi2Ljm1dAS44mxdEQSPutrrr+YpF4XxhSvc3kErIQzADTsx8iTv60U5cC5hFq1cWc7J8H0n86xcPti5YvEYVrz3Cc11sigMQRKlz906aUhfbyGGXQEnbYx69TTnZ5gwbYZLd8XGj/DUwPr760Cji8P3DlShB3BLKSDP8JIB9K83GFySzeIDT1o43icOWJw9tkX90tP51pYS6IJ1zdB0j+n60DTyVgc1wuRomp/T+fyqH514g74k6+ACE9jufr+lNvKOFLYV4JBcxmBHl/WsOL5e+0Mz3B3Ys28ikEeK5Gbf91dPxqb5aKHAuYjYbxLIO8/37VYGGx63La3bZkHcDpO/41WGLwDoyzBzaggzBnr5a038s8BxFpyxE23GoB6+cGKtiGNcXP8AL5UDisGOg3MaDTTWtXjDdxaNwqdI6/LpUTguYyphgCjxECZmT/fsd6gOY8UDiCOoUe50kfPWKgrF82rhNy2GOVhledCRAPuDrUrzNhbhxHeW7dyGVWBCkwY8wPSoG8xLHMSTOs71Yyz8Lvsl1CmpzAR5zpH41dHKlp8LhMl3KHDMQJkeIyuo/Kqi5beyt9HxE5FM6eY1H4gfXenteMMb4Nm4r2wua4jyIA1LSRExFSiB47xlsPcuWhatgtmzeFSDmMkzBM7jU1M9i9458SsCCEb6Fh9Na+dpdrDk4W5AFtwxz2x8Q0IEj33ipvsz4Vh7a3Lti6zlgFYERljUCY1oHmkziSfZ8VDwLN3M4b+IxmQjqOs+tOdJvaDgM/dOWYBZWB/ER+n5UGbF8BsXSrXLauUPhnUDSJynQSK27PCLQUju0g9Mqwfw9ar9OZu6utbuO6opABHlrB8R/CpnEc5WkQqLy3LgWRk2nWJiY6UDK6JYtxbUADRUX57fnWXBWytsdc8t7A7CPaqz5Vv3OJ4/I16/3Nu3LEeCSCpho8yfwq2MfhQEZug1j0FBXPa/jycLlH3mE6dB/Wk3s54S9zF2CQALc3SYMwBAB1jUnT50/c1JaxFoox3O46f0pB5P4rew+IuYdLltM5AN11LQLcwABvM7VQxcwcptcx+a3YXK6ls0lcrjaI0zT5gitfmnD3BjsB3xh2QKxU/CwMSD8wfWKfMLxIFSe8RoHiy/dPUbz8jVX9o2PcYtTMMLfh9JJ/GKDb5q4kHS7aZgblsi4h8yNyo6H9KSFLOWPr+dee8JJBmSIHnr5+lbWGsZR6negZOSeOLZDWMVaFzC3DmYESUaIzL1+mvlWtx21a75/smbufu5yZO3SJA963eT+CLirsXWIQDWNz6VN87cv2cPbFy00QQpU6z8+h1oE/C8PtsGN65kgeFVUsWP6AVGWlO0Qfb8alQKyHKRBHp7etA38h3R3DbmGH5VC3eK4m3jLmHsOptq5YLc1HiUOwncSSa2OV8WbTNa3X4g3rsfnSzzJeIxtw5iASpldfugVGvjd47hHs3e+u20IveIoCSFbqJ8+s1m4bzFeJCIdPug7jyrTa86he8uLetP57rrpWaxbtpcDCNCI101/OqJnixu3LRViNd/l86TMdhgq5kchSNidSQY0Hl/WpnjvH5UqpGu0e9Lr3nuBc3wppAHT9TQM3Lzh7M3zdORgBlYfCfMk6DTeou7EmNpMddJ8+tbq8WS3ZYMI8MZIGs7Enckb1l/4FeVkW5bKm5aN1PVQhffzHUdKMous+FdswAJ18O/np9KwVnwg8QPl+ulA185EOQoAAsItsfIeIx/mNWL2c4V0wNs3PieW1Gyn4R9NfnSxwbla/ijauYkzZIUySJKDVQI8+s9Ks1VAAAEAaAVB9rxetKwKsoYHcESPoa90UCRx/s6t4iQt97SzITKrATvEiR9aXk7F1zS2NfL1C2lEiZ3kifWKtiigjOX+BWcHaFqwsLuSTJY+ZPU1IX7QZWU7MCD8xFe6KCgeNYx7d17btBRipG2xj5zS5ZxdlMWHdjGjeAwQ0z+m1Wf2w8n3LqnGYVczqP2yDdlA0ZR1YDQjqPaq+7O+XLWNZ+9OxkgfuwZ185g1VPg5jTEeHDqzsdyVgTpqxikTnPCMt9XuMGJjOegJMACrD5e5eGHuvbRG7sbXTAJBAMafEZ0moLtU4ei2RcUAGdfXy186IUMcBmgKAV0DDqOh9NK11rDgr2ZAZn1mfSvt540GlA0cn3QHZWBylSWgkQo0O3qRWLmErnVFtFFCjLJkkakk+8/hUTwLijYe8lxRJU6g7MDoyn0IqT5kwN9k+1mytu07AplYEqpBygiZjTeg02P061je5lMRoaxYLFZtG36ev8AWs5aHQxmgzB6wRp86DJa4jlIIXX3rSxOIuLeN9CpJ1IMeQEQdK2jb0JI8zHrTrd7PTjeG4e7ZITEhDodri5mKg+TQdD8j6FVni+KG4ZyhfQaCa1nxJ6aVvYfl+/3zWLltrVxRJVxEaaa7QfMSKlOWOULl9pu+G2GggQS0bgQdPeggrGBd0e6fgTcnqZ2Hma9YDEhW10nTXUfMe4FS3OGPTMMPY0tWjBjYt1j0Hn71g5W5SxPEHiypCTDXmHgXrv94+g/CgmeUeT2xWPRS2awkXbjjbLMhdd8x09pq/sXg0uKVdQRBHqAwKmD00MaVHcqcuWsBhxZsyerud3bqT5e3QVM1EVrjeyZCf2OJZR5Oob8QVra4R2XWrZDXrz3f4VGQH31LfQirAooPFiyqKFUAKoAAGwA0Ar3RRQFFFFAUUUUBRRRQFQqcsYdLr3rSd3cf4suxMROXYH2iamqKCLPC2iAw+lQvEeQrOJdWxTvcVNRaByoSY+KDLDTaR13k03UUFVdrfLGUJirCAKqhLiqICgfCYGgHQ/KqsvWzAn6/wB9a6muIGBDAEEQQdiDVU839lzyz4FgVOpssYj/ACNtHofrQVWrnYU22uMG5wy5h23R0y/5STA+Uml3GcOuYdit+29s+TqR9D1+VTfLfH7WGR1e0pNwRm1zKI89wPbWqFYaH1pl5ccO0PkDR4Wf4VMjxEbGBOlRHEMX37jKsGP3ixJ89dflTRy5yDi8RDFe5T9+4CD8l3NB6wXBWxeI7q1JWYd+ggak/wB+VXlhcOttFRRCqoUD0AgVG8ucvWsGhW2CWYy7t8TH19B0FS9QanEOG2r6lb1tXUiCGE6e+9L+F7PsHaz9yLtoOCGVLrQZnWGJg67imuigTuHdmPDbJn7P3h87rs/l90nL08qbrNpUAVVCqNgBAHyFe6KAooooCiiigKKKKAooooCiiigKKKKAooooCiiigKKKKDxdtKwhlDDyImo5+XcITJwtgk6km0v8qKKDZwnDLNr/ANKzbT/IgXffYVt0UUBRRRQFFFFAUUUUBRRRQFFFFAUUU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52" name="AutoShape 28" descr="data:image/jpeg;base64,/9j/4AAQSkZJRgABAQAAAQABAAD/2wCEAAkGBxQTEhUUEhMWFhUXGR4aGBcYGB8dIBwcGhoZGBwgHhseHCggGBwlHBsfITEhJSkrLi4uHx8zODMsNygtLisBCgoKDg0OFxAQFCwcHBwsLCwsLCwsLCwsLCwsLCwsLCwsKywsLCwsLCwsLCwsLCwsLCwsLCwsLCwsLCwsLCwsLP/AABEIAOMA3gMBIgACEQEDEQH/xAAcAAACAgMBAQAAAAAAAAAAAAAABgUHAwQIAgH/xABFEAACAQIEAwYDBQYEBQIHAAABAhEAAwQSITEFBkEHEyJRYXEygZEUQqGxwSNSYtHh8ENy0vEVFyRTkzOyCBYlNHOCov/EABcBAQEBAQAAAAAAAAAAAAAAAAABAgP/xAAbEQEBAQEAAwEAAAAAAAAAAAAAARECITFBEv/aAAwDAQACEQMRAD8AvGiiigKKKKAooooCiiigKKKj+P8AF7eEw9y/dPhQTHVjsqj1JgUHnj/HbGDtG7iHyrsBuWPko6mqi472uYm4SMMi2VnRjDuR038K/Q70s4/F4riuMJCl7jnwWwdEXy1+EDqep+VWTwDslw6KDi3a4+5VDlUemnib302qiuf/AJ74jM/bLm8x4I3nbLt6Uy8B7XMTbIGKRbyTqywrgew8Le0Cni92X8OYQLTr6q7T+MioPi/Y7aKk4a+6t0FyGU/MAEe+tBYHAuN2cXaF3DuGXY+anyYdDUjXOODv4vg+MBdCrD4knw3E9CNCPI9D9K6A4JxS3irFu/aMo4keYOxB9QZFQb1FFFAUUUUBRRRQFFFFAUUUUBRRRQFFFFAUUUUBRRRQFFFFAVS3bZxwviLeERjltDM4Gxdvhn2Xz/eq6a5d5kx7XsXfvdWusR6Q0L57ACguHsw5cOEsMbmXvb0McsHKgAyifWZPyp6JPnSLyvzVhDbE3xIAnOdZgE6AaAeUdPWnDCY23cQXLbq6HUMpBGnrQfMXcKiSxrNw3F94malfm7iA7hmtOrR1Ug/kayci8bt3rJtCBcXUrO4PX+/Sg9898DTHWDbMC4AWtMRs3lPkdj8qS+xniz2cRewN6VmWVD911+MekjX5U4Xrty9ikRbTpZXW4zaKQuuh6bRVTjjv/wBZGJTY4kaDqrN3Z66yp/KqOiaKKKgKKKKAooooCiiigKKKKAooooCiiigKKKKAorBjMUttSzmAKqHm/tmW2zJhE7wgxmMhN9djLflQXIWHnX2ua7/bFjWUqqWUY/fAJgexMV94b2vY+zdBusl63pmUKFMdYIjX30oOjsWfA/8AlP5GuTgT76V0TyVzzhuJo4tyrro9t4DAHroTI9RXPuOsd3du2yIyOyx5ZWI/TerA59nXLVnG274dmFxGUoQ0abmR1mI9jTLxHll8PhbOBW6f+ovHOwnRIkqoOwkqD5wfOk/s24z9nvXSdmToOqnp66mmrmPmdzfwiqUZFYubuYT0nMo+EjaDptQa+K7NXXX7RktW1YzlEgSSFERMDSSflSLY4rcw14PhrpDJIzwNZ3BB0infmznVimUQRcRhAOx+EwdiOo96q+80AetAy8Q51xl5Mly8xERpImdDMHy0pemNp9Kx2rk71nw5XOuf4My59/hkZtvSaK6vt7D2r1SN/wA2OFjTv2/8Vz/TR/za4X/33/8ADc/01EPNFI3/ADa4X/33/wDDc/00f82uF/8Aff8A8Nz/AE0DzXxmjeklO1fhhIAvOSSAB3NzUnQfdqY4rxMASZjoPOgkbvEANgaxDifmPwpawPELrB2ZYA0AJ/sUscz8xPYKW2fLcuHwmdN/woLXw+MV/Q+RrYqtOV+aLeJzKj5ntmGO0+o9KfOFY3vBB+IfiPOg36KKKAooooCvLtAJPSvVaPE7mgUdd6Cpe23m57YXC2j4rom56JMAfPWqTb4dRvtTp2zYpX4iyqZyoqt76mPxpMtHPcWRoWAj0nb6VRhQ0amnnHYLAW2zWsLfuINM/fKFLdcoOrAHStrgfBsNfs3HVXtm0QwJ1idwTs40oFPlPmK7gMQt+0fR1OzpIlT+c03doIQ4oYi0c1rFoLqkGfEQA4PkQenrShxZbTMxtBjB1bQD5Demvs74AcdgsXbBHeW2V7AJ+9BDjf4WWB7waCM4NjBbvW3OysJ9tjp184pu5kx+DObKS90HxTBUnzBIkj0mKRnssrlWBUgwQRBBmCCKuBuz7CPatEKc2QFmDEZjEnTafWgrnimCexkbEpAK/s7ciSu8mPhWT71A4vEm4xYgCfLYDyHkKnudcE1rEGyc2W2oVJM+CJGvUax8qWyKD0j61kvXNNOtYre9e2oNNdSKsnl/s1+0WhdVyikaNcWc38SoCIXoCx13pDwFm0XPfMyrlJGUAyw2Gp0Bq3OS+bjfZbYWFyxEbKogGZ+VBmwvZ4FRkvrhHB0m3YKEDQSHzEh6qPmTgj4S+9m4CIPgY/eXoQdj8tjXRzXc2oYH2IP+9IPbXgx9ksXSozC9lB/hZGMe0rQJ3ZTwkXsb3jCVsLng/vkwn01PyFWLxTjwGNXDEeJ18GsAk7+sxNL3Y5hwMPfudWuBduiqDv5Sx0qV4rwl24lhb6jMizmMfCQGg+xzUDLxPCHu8isoPXXc/pVU9oPD8Q6Sygi1DCGzHT4tfanVsHjrmOBueHDBGLZWJ1iANQNfbTSq8wbYl7js1yQHYQ8wV6R0B6bVB57Ocdbt3bQBhmJLNMb7L661d2AxWR1bSJg+x3/nVA4Pg7DiFrINGuAqB5Agt7QNflV2PiB8I/KgsKisGBu5raN5qD+FZ6AooooCk3nnmEYVHfQlYUA+Z/3pyqju3riKqO5BGdrgaOsKo1PprQVDxXEvdvXLlxszsxLN5mt/k3hy4jFpbdsogmdtQNKhSK3eB5vtFrIYOYa+VVFh8U5HvW1buWFwQAAUXQbEAtIUdZAps5H5fFvBth7pBZw5ugEHKxGgkaUuPxy+QbZhAB47kbDqR8q1E5y7tIwDFQkSt4IVedCSxOfNHrRSU+AYWGyknIzBxA0IMTMSZ96Yex/irWcaAtp7ueAQrxA/eKnRgJ1pbtcZcW7yNB7w5jp1Jk+1O3YZwLvMU2JYwtgaertoPlE0Fl89ch2sYTdtEW8RpLbhwBAzCdDEeIA7a1JY+3cRQFZLeUAZ2JjbXQafjUnxLH27KPcuHwqCSflOlVte7UHuPktWmGbwwozNHVgY3+VQRvaRxPD3UT9uly8mgyIRod5aY9aTOD8vYrFtGHsO/m0QokxJcwo+s1NcfvjvmRLV1pGjEQZOuwWB7AdKb+yziWOF427wumyUJHeToQRBBOuvlVFY8Q4bcw7m3ettbcdGEekjzHqNK1K6W5j5fsY23kvoDE5XGjIfNT+mxqgOa+XruBvm1c1B1RxsyzE+/QigjsPhC9u6YU5Y1OhGjMD7eEiPMimPlzhFnGotsYk2HWBlKzn6yNRselKCXyCYgzIIIkH5VJ8tY3u7gaQpUghyYgbEeszQP3DORzZxb4cYhyXsNkbUBLhiDoYPtWl2h8Ov4ThuGsX73fFr5OaW0yo3h8RMgTM6UsYriD38QL6Lczqw+CfhU6HTr5mpjtF4p3+GwZUrlXP1k5jESSdooJvskxAGFuKZ/wDUJ+qj+VO63QGnX61UPZzjMl10JjMBA9RVjWb2Y9KDcxfFGzXczvaVFyp4cwZmHxHQ6Dbp1qm8DjHGIcNcDqxKwBG0wY6VdmPtMLDZlOUroVaGFURjbq27h8THxSCxk6eZ61BY3JGHSXuFpYEqqaeHaT86YMQddj9f7FUdxLi/eBUtAz1YTJ6wP51bXKuLN04ezdIL3IAA3iMzT1gKCZoLd4WkWbYPRF/IVtV8Ar7QFFFFAVzt/wDEJw42+IWr33b1oQZ+9bJB9tCtdE0idsvLLY3h7G2s3bB71B5gDxqPUrsPMCg5gZp3qf5S4c928oTQwSCRoY9ahcEiM6LcfIhMM8TlB6x1roLk3lq3h7IJuLcUiUdfI+R/SqFBpnJeQoToQ4gH2OzA+dR/M1i0Ezd6xcf4Swq+87kCrau4NSShAZfI6j+tL3E+y/CX2Jm5bkbW2gT00IMfKmig7hJMdetXV2IcNRUuXAzFyBKe+x86h37JGuKvdsLV62ct5ScyuNCLlvqMwOoOxmrP5U4EmEshBqYGZj1/d+Q8qgRe2vHE3LFkkAKC5WdSToNPIQfrX3sUu2g98GO+MQTvlHQfOontiP8A1w0/wlj11bbyqE7PrZbH2FDEeKdOuUTH4VR0WjD0msOIux7Vp4jGC0hcgt5KNyemp0HvVSczc8Y9bpC3UVW2REDADaM5Xxn1GlQWtc4j3d22p+G6SNvofrp861OfeXFxuFdY/aoC9o/xAfD7Nt9KqLmHi2Me7as3LjgLkIIBWc2XxdJH8qv7DtprOmknrA39aDmnlTg9jE3Xs3r/AHNxliwWHha5OzH7sjQep9K83uHPgcSbOMtZT5HUQdMyn7y+34VvdovCBYx99F0BbOvTRxnj5EkT6VLct8523tfZOLWjiLMfs7h1dP8A9pzR5MDI21qhr4FhMPcuh7KjugGU5RAnQAn1ik7tTs2LVy3ZsZdMzPlO3QDyHWpq+1i1gcWLBfuEX9hnyyXc5fFBk+EnLMab6xVaYnBsviAlTqD8p18t6D5w/E93cVx0q5uUMbbvIjghnJAZf3T/ALagx1qkaY+AYu/YuLdsNlJGpOoI8iOtB0LxRdFM6SOnmCKRuMcj4e/q6AANOggsd4nyqKTnl7j2xezIFPjymVOkbb/KsHEOYVuWgou3s/3u7Edd9SBtUMrQPBLFpnNtFLalEX+HTxeQqxuzHlZ7IbF4kf8AUXRoIjImmgG4mPp70mcj8RwGHde/s3FJOjNDKDm+JyDLE7zsPxq7bF5XUMjBlOoYGQR6Eb0MZKKKKAooooCiiig5+7X+zV7Nx8ZhEzWHM3LaiTaY7sAN0J19CfKljkHnl8E3dXSXwrbjc2yfvL5jzX6evVBFV3zH2WcNxF4Xcj2mzZnW02VX1kysGJ81g0Gfh99byrcst3iOJVhOv8iK3cTiLtm2SuHvXm+6iAT9WIC/Ovi8SwXDrYsqEsosQijz8/Mz1NbHD+abN4kWwzCYzBdPrQK/AuYsXiMWbV/BvhAgJRnDSQCAQXgIQSek7U54dfUR1jzrG/MmGzm0boD+Rkb66edbygN4gZ1060C9zdwfvmstlTKpYO+RWcKV0y5gRvvVb8Twf2S3hsWLPdXM0ZRAlR4gWAGjMNx8qu1hO9VT2l4q7at/Z7qi4GGZLwkQAdQy7F9hIMazApA1YXH4XF4dLuVSCJgxIPUEdSDWhd5csXIv3zFsaJbAAEswGnkST08zVP4fiD2GHdsYiCATB86frnaOtvDWgLYe7GoJ8KwI+p8umtUSvapbw3cJcD2+9skIEVhJUx4SAZAETT1wG4Ww1hm1Y2kJ9yoNc0cUx/fXGfIqSSYRQIkz033Opq8uy7mT7VhQjwLlgBCB1UABW9NNPlUCT2zoFxyNElrIn5MwFIb4ViAQrMJ0IG3vVt89cHOJxqQs5LYBJIjdm289az4TkqV8RA/vzqXqRqRTqnu/F4hcVgSrDwsBtI6kGvovwBBgjy9PzqzuPcnOiyoLjqCAarviPDO78Szl8j93+lWdaYicZlOoEHqP1qZwr/skA/d11/v+zWqOGhho5+gqT4RhFa4ltmIWQJ/CtLI3+EcJa8wVetNmP5WNjDSIzTLe3l+tMvLvB7FgDJJPmam8aiuhVtiKxa0pbi1u2hAVgSd4/vSp3kTm9sFcFu4ZwznxD/tk/eX02kfP3U+JYci6yg5oaBB8q8sumtaiOnFaRI1Br7S12c4s3OH2SxkqCm8/AxUT6wBTLUcxRRRQFFFFBixFyBpvUXir4RGc9ATW1imlqVucuKd2otgElpJC7gD++tBXrXDicULV5Q8tJYGSFnwirQwvC0yCIAA0AFVhwXE5MUxbVmGbQdNjv1g0/wBjjFsShuKCwkKWAP51aIDnHl5WUukhh1n8ai+zrmu7bu9zfOZMyoWJ1XNovynrTBxriVsIC7gZuh2Pz8qq+zjFXiAYTAdWgANmIIIHt60HRuJfKCfLf2FJHMOKw+PuNhFIZkQuWBHhLHIB76g+mnnTsLgKiRIYdRuCK574djTw3izgsCi3mt3eoNtmGvuohvcVIIbi2AuW7ro4EoYaNp2H1rQS0xMRqOhq3u0LlN7w+0YcZzAJjdhuNOu9IXBcPaNxu8AzZvEhzfCDL7dYBG9ULcfhV19i9tPsbuAA2dgzdYgHX0H86rbjXDLdsEqRBZohpEBjp5zEfhX3l/j1zD276WtFuCCeonTfziRNKqx8NxEtiHunUXGlR5IPCv1AmnbCvKiqo5VvF5KiWjQdPamROIY3MoUBRpm26/joNa42NnXEHwmqi5lw4719AQWII+lOnHcTif2YtuqKynVv3vLrGmtJHE+9lTf+MyZ8xoBV5C5dtZSRG39ivlm93bBgJ/oa2eJ/ED6VqSARO39musVYeB5qPcd6tlmynIwnYxP0ipzhfHTfVQ9llLAzIMbfvRUFyTjbK4RkYgs7MDb6tI0A9x1qe4SyhYtyFGmVt0joalEZ/wABVMQb6qGUxCgkFSdCR5kb9KQsesXH1nxHXz1qzuYL11LDd2QIQ5tNemx286qpx505Fv8AY7dJwlxTst5o+aqT+Jp8qv8Asa/+1vf/AJj/AOxKsCjnfYor4zQJOgFKvMXNVu0hc30tW5yhzBljsBv019qIa6+FqrtMz30Fx7l3PbzhjcPdgb6pm3giNIOtTdnh2U+FyrDqpI99NjQSt26Mx96R+00OlpL9uQVPijTwwZ/lTEcRfGYN+1WdBopH84rHxrhYxmHySVkifOR0PzoKf4HxaMbmuSUYAT1A019qm8TyuXvgq7XUZpPjGkEEljEjroDS6mAtG/d+yuxGEcKWY/GhOUsNIhXkexBp8fGm2rNatKHIhzmiNDr6CNRVCvzTgGa9btkkTZDL4gBIJDnXSYy1F8k8NL8TtpbhgkF23Gh+h1rFxe8y38xcuvdnKHcEAEzAjfTzpu7FHsI1wFx395cyr1FpDGvqSSY8hQXAq1z/ANq+BK8TvGZNwI+0QCoWPX4fxroBTprEVRHEC+OxzuNTcuFEPkq6DboBUg88D5jx6WUw1lj4ZhsuZgDsNdgOle35fxzO98tldx42JALAxIMCIMCrR4LwS1hrYRQsiMzEbn1862sdeXLDDQ+lUc+8R4e6GH38xtXrhwVdwDrqPTanvmjBoJgE6b9KRb9rKZGw0/vzpYsTPBsatrERbfwTofcCrQweKVlkxMbk/nVT8N5fe5bN/DnOVP7S1swPmP3gR7daZuCYxb6m07FSNxME+h6/KuVjac4rxO84CLaXwtmLBpy7xppM0qcx8S724pnYREba1vcf4EFRiboC7lQT+c9aSlvyxI0HT2qwbXEHkr7VqDyr5duSZrETXSKa+BcKvn9opVQDBYrJUg7xNOuAVlCtcChoAldA3kSDsaSuXeZriwndm4FGoG8Dr9BTFwnjpxR7y4vd2EOiAyzkgwJ6DzPyqVGXmfihyi2pXx/F1IXSPaf0pSx9oBZjrTfw/h1vEYi416SSucQcoEEAAR0A0pax3Dr11nW1buFQzAEKzbGIJA6UnhP1Fhdj6gYW7B/xif8A+Ep8pG7JcK9vDXRcRlJuyMwIkFEgielPNGar7tY45eSybGFk3MouXY3FoOFIHqdfkDS9jC2W7ctqO5u2CEiCrFl0JUjw3FYMpjoR5Vu9ovGxh8eQw0fDqv1Z5M+fQeoE6VG4riytaIzZh3YLXPusJCgkfdbKSD6j2qobuDrbi2y7ZFVQf3AqrB9RH50yBQI+nypJt47B4buwcRaVQAqhm202k6eutN3/ABCz3YuG6gSJzFhlj/NtUox47EhQxUZiJMDc+mvWsVwFrRKsFZ1KgnoWHhPyJrEl604ZrVxX6qAZ9J21FfeH3S9pluZS6PGnuMh165YJ8jQc7Z72FuMF8DrKXEI0MGGUjqCaeuXDdxCq+EugmIa1dE5ddRPUDpNRvbNw7uMa13Zb8NqR8Q0bTcDQH6+VSHZfwTGWWOIaLVm4sFLk5m8mC/d9Cd5qiH5i4BjXV715kCJodQuYjUQvXSKVOXuKHC4mziFn9m4J9V2YfNZFXJxnB2cRba073QjNJKEDYdBlIg6Gq+49yL3ShrFx7q9VKjMNNToYI6bTrQW12h8zLawvd22/aX18MdLZ3afUaD3pQ7Nl/bFyCRbUgR5vA/KaT+C2i7ZbjlQIXxzoPLzEDpTlw62thP2b5iSCzbDQyPedaBg5l5mNl8tu2bjgZiSYVR6+vvS/a7RcRdfJ3SEnQACT/XenbiXD7N6C1rMzLoR57j0386g+XuBYbDYwd4yd8PEq5oW2PUkjMxnQCgUeMc3PcbK9tfDoRtr16VAXrweSqkDyn9aaOOcMsXMZiBbvKSWLqRsSfiWfMGl/EYXuyAfImitbBcYvYUG7h2ysIkESCo6EdaceG4/C8TTPestYvj76dT6Eb+xFKeGwpuMEE6054xVwWHAQeN9BHtM+9Zsa5RXDuVz3z99eN1ZhRMaevr6VOYXlDCqoAQmOrMT+ZqI5fxJJJPxeRnWnHDXD/fp/vSwLuO5HtmTaIB8pP+1JnFuBXbB8amP7/D1q3swnQ7V4xVhLilXEg+mvuKSmq25VxRtB3X4z4RpMAxJ9albGIIA2A29NfStXFYHubjW12B06aHX9aluXOI9zc/w/Focy5jGvw66EnTY1WeqkuVr833kTFvz/AIhTTybxRUsMpS6Yu3Phtuw1cncCDSbyzcH2hjIHgM+hJEj67U28icSy4WBbvOO8uGVSRqx6zRGThHONmFsCe9EgCDDNJ8IM7kfSmzCYgXEV12YAj51R+L4sbGJa7llw7Ogb7pkxInp19qsjs14r3+FImTbcj2DeIfiT9KCE7bOW2xGGW9ajNZnMD1Voj6Nr8zSp2e8GDYa4t9GVWJQho6iTr1En8quviGDW9ae0/wALqVPsRFInDsHkw5s3spZS6lxIDKpKgiNjAA95qjWHZ3h3TI7vcSZBLnoZiBp6VKNythsThUsMD3dq5NuCRGXQe41O9bRIsKxz5UIgZyNGjb261Bct43HhgLlzCNYLEm4GMwdwoiJ+dQTh4EgZXf8Aw/gAJHmNQDrpWbDo7XmfJFu3l7vU+J2EMxg6gbAetZsVaz+Jm6iAp0OuhMflWzYvQpIM7abxv/SgxtZV1Iu21b/MAfXqKQeOc0d7ie4s3Fygw0aliDqB6DyH9KaO0PGtZwV1lJBIjT+LQ0kdk9rDhC7vb+0MxgEjMB0gHz1pBC8TXiAuO/2d8u2YW4BA+9p6daZeXOOPcUW8ThiEgeMKNN9fCAafbHFbOi97bLH7udZ8oiahsRi7Yxi4eArXELpppmXefw+hqiuecMPluOsQ67H94RI/zaag144TLWZ2B3HTSYNPHNi2Ljm1dAS44mxdEQSPutrrr+YpF4XxhSvc3kErIQzADTsx8iTv60U5cC5hFq1cWc7J8H0n86xcPti5YvEYVrz3Cc11sigMQRKlz906aUhfbyGGXQEnbYx69TTnZ5gwbYZLd8XGj/DUwPr760Cji8P3DlShB3BLKSDP8JIB9K83GFySzeIDT1o43icOWJw9tkX90tP51pYS6IJ1zdB0j+n60DTyVgc1wuRomp/T+fyqH514g74k6+ACE9jufr+lNvKOFLYV4JBcxmBHl/WsOL5e+0Mz3B3Ys28ikEeK5Gbf91dPxqb5aKHAuYjYbxLIO8/37VYGGx63La3bZkHcDpO/41WGLwDoyzBzaggzBnr5a038s8BxFpyxE23GoB6+cGKtiGNcXP8AL5UDisGOg3MaDTTWtXjDdxaNwqdI6/LpUTguYyphgCjxECZmT/fsd6gOY8UDiCOoUe50kfPWKgrF82rhNy2GOVhledCRAPuDrUrzNhbhxHeW7dyGVWBCkwY8wPSoG8xLHMSTOs71Yyz8Lvsl1CmpzAR5zpH41dHKlp8LhMl3KHDMQJkeIyuo/Kqi5beyt9HxE5FM6eY1H4gfXenteMMb4Nm4r2wua4jyIA1LSRExFSiB47xlsPcuWhatgtmzeFSDmMkzBM7jU1M9i9458SsCCEb6Fh9Na+dpdrDk4W5AFtwxz2x8Q0IEj33ipvsz4Vh7a3Lti6zlgFYERljUCY1oHmkziSfZ8VDwLN3M4b+IxmQjqOs+tOdJvaDgM/dOWYBZWB/ER+n5UGbF8BsXSrXLauUPhnUDSJynQSK27PCLQUju0g9Mqwfw9ar9OZu6utbuO6opABHlrB8R/CpnEc5WkQqLy3LgWRk2nWJiY6UDK6JYtxbUADRUX57fnWXBWytsdc8t7A7CPaqz5Vv3OJ4/I16/3Nu3LEeCSCpho8yfwq2MfhQEZug1j0FBXPa/jycLlH3mE6dB/Wk3s54S9zF2CQALc3SYMwBAB1jUnT50/c1JaxFoox3O46f0pB5P4rew+IuYdLltM5AN11LQLcwABvM7VQxcwcptcx+a3YXK6ls0lcrjaI0zT5gitfmnD3BjsB3xh2QKxU/CwMSD8wfWKfMLxIFSe8RoHiy/dPUbz8jVX9o2PcYtTMMLfh9JJ/GKDb5q4kHS7aZgblsi4h8yNyo6H9KSFLOWPr+dee8JJBmSIHnr5+lbWGsZR6negZOSeOLZDWMVaFzC3DmYESUaIzL1+mvlWtx21a75/smbufu5yZO3SJA963eT+CLirsXWIQDWNz6VN87cv2cPbFy00QQpU6z8+h1oE/C8PtsGN65kgeFVUsWP6AVGWlO0Qfb8alQKyHKRBHp7etA38h3R3DbmGH5VC3eK4m3jLmHsOptq5YLc1HiUOwncSSa2OV8WbTNa3X4g3rsfnSzzJeIxtw5iASpldfugVGvjd47hHs3e+u20IveIoCSFbqJ8+s1m4bzFeJCIdPug7jyrTa86he8uLetP57rrpWaxbtpcDCNCI101/OqJnixu3LRViNd/l86TMdhgq5kchSNidSQY0Hl/WpnjvH5UqpGu0e9Lr3nuBc3wppAHT9TQM3Lzh7M3zdORgBlYfCfMk6DTeou7EmNpMddJ8+tbq8WS3ZYMI8MZIGs7Enckb1l/4FeVkW5bKm5aN1PVQhffzHUdKMous+FdswAJ18O/np9KwVnwg8QPl+ulA185EOQoAAsItsfIeIx/mNWL2c4V0wNs3PieW1Gyn4R9NfnSxwbla/ijauYkzZIUySJKDVQI8+s9Ks1VAAAEAaAVB9rxetKwKsoYHcESPoa90UCRx/s6t4iQt97SzITKrATvEiR9aXk7F1zS2NfL1C2lEiZ3kifWKtiigjOX+BWcHaFqwsLuSTJY+ZPU1IX7QZWU7MCD8xFe6KCgeNYx7d17btBRipG2xj5zS5ZxdlMWHdjGjeAwQ0z+m1Wf2w8n3LqnGYVczqP2yDdlA0ZR1YDQjqPaq+7O+XLWNZ+9OxkgfuwZ185g1VPg5jTEeHDqzsdyVgTpqxikTnPCMt9XuMGJjOegJMACrD5e5eGHuvbRG7sbXTAJBAMafEZ0moLtU4ei2RcUAGdfXy186IUMcBmgKAV0DDqOh9NK11rDgr2ZAZn1mfSvt540GlA0cn3QHZWBylSWgkQo0O3qRWLmErnVFtFFCjLJkkakk+8/hUTwLijYe8lxRJU6g7MDoyn0IqT5kwN9k+1mytu07AplYEqpBygiZjTeg02P061je5lMRoaxYLFZtG36ev8AWs5aHQxmgzB6wRp86DJa4jlIIXX3rSxOIuLeN9CpJ1IMeQEQdK2jb0JI8zHrTrd7PTjeG4e7ZITEhDodri5mKg+TQdD8j6FVni+KG4ZyhfQaCa1nxJ6aVvYfl+/3zWLltrVxRJVxEaaa7QfMSKlOWOULl9pu+G2GggQS0bgQdPeggrGBd0e6fgTcnqZ2Hma9YDEhW10nTXUfMe4FS3OGPTMMPY0tWjBjYt1j0Hn71g5W5SxPEHiypCTDXmHgXrv94+g/CgmeUeT2xWPRS2awkXbjjbLMhdd8x09pq/sXg0uKVdQRBHqAwKmD00MaVHcqcuWsBhxZsyerud3bqT5e3QVM1EVrjeyZCf2OJZR5Oob8QVra4R2XWrZDXrz3f4VGQH31LfQirAooPFiyqKFUAKoAAGwA0Ar3RRQFFFFAUUUUBRRRQFQqcsYdLr3rSd3cf4suxMROXYH2iamqKCLPC2iAw+lQvEeQrOJdWxTvcVNRaByoSY+KDLDTaR13k03UUFVdrfLGUJirCAKqhLiqICgfCYGgHQ/KqsvWzAn6/wB9a6muIGBDAEEQQdiDVU839lzyz4FgVOpssYj/ACNtHofrQVWrnYU22uMG5wy5h23R0y/5STA+Uml3GcOuYdit+29s+TqR9D1+VTfLfH7WGR1e0pNwRm1zKI89wPbWqFYaH1pl5ccO0PkDR4Wf4VMjxEbGBOlRHEMX37jKsGP3ixJ89dflTRy5yDi8RDFe5T9+4CD8l3NB6wXBWxeI7q1JWYd+ggak/wB+VXlhcOttFRRCqoUD0AgVG8ucvWsGhW2CWYy7t8TH19B0FS9QanEOG2r6lb1tXUiCGE6e+9L+F7PsHaz9yLtoOCGVLrQZnWGJg67imuigTuHdmPDbJn7P3h87rs/l90nL08qbrNpUAVVCqNgBAHyFe6KAooooCiiigKKKKAooooCiiigKKKKAooooCiiigKKKKDxdtKwhlDDyImo5+XcITJwtgk6km0v8qKKDZwnDLNr/ANKzbT/IgXffYVt0UUBRRRQFFFFAUUUUBRRRQFFFFAUUU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54" name="AutoShape 30" descr="data:image/jpeg;base64,/9j/4AAQSkZJRgABAQAAAQABAAD/2wCEAAkGBxISEhUUEhQSFRQXFBQUFRQVFRQUFBQVFBQWFxQUFBQYHCggGBolGxQUITEhJSkrLi4uFx8zODMsNygtLisBCgoKDg0OGhAQGiwkICYsLCwsLCwsLCwsLCwsLCwsLCwsLCwsLCwsLCwsLCwsLCwsLCwsLCwsLCwsLCwsLCwsLP/AABEIALcBFAMBIgACEQEDEQH/xAAcAAABBQEBAQAAAAAAAAAAAAAEAAIDBQYHAQj/xAA8EAABBAAEAwYDBQcFAAMAAAABAAIDEQQFITESQVEGEyJhcYEykaEHQlKxwRQVI2Lh8PEzcoKS0SQ0ov/EABkBAAMBAQEAAAAAAAAAAAAAAAECAwAEBf/EACMRAAICAgICAwEBAQAAAAAAAAABAhEDIRIxBEEiMlETYUL/2gAMAwEAAhEDEQA/AKlhU7ChWFTNKvRANjci43BVrHohj0rQyYd3YKkbChY3KYTUhQbCBopWzILvrSDkKDYcZk4OtBBSMetRrIMdgeJQRYUDdWjTaToLRsFFXKQFA6Y8kbiMGUMYq3TpisJyyLiOqvm4VlbKlwsoCsI8WpysdAeZZQHbBVkmS0Fq45AU6SEELKbRnFM5/Nh6KHcKWsx+X76LMZhhXA7K8ZWRkqApHgqJ1JrwQvGsJVaJ2EsgBUM0NKSNxCfKbQCBNCMhKHpLjpFqwJ0WjXhePkCre8K8cSk/mP8A0D2zJCRANepoys4IymWACY+gh3YikO+clKsYzyBLpVGcShi4piooIm5snOIKSgpJHigcmWkbkUxBtU0b1EqFBqkYEyNymalCSMcpC5RBNc5Cg2S2vWyIcSKeMgrUawuGVFMrcqvc9rAXONAbrL5vj3y2NWx8m/qeqnOSRSEXI0GN7VYWKwHGQjkwWP8AsaH1VbJ2/H3YD/yeB9AFjnNpRPU+bKcEbOLt64nxQNryeb+oV9gM4gxGjTwv/A7Q+x2PsuXRiz0REbgTV6hbm0HgmdTdgzyUT4XNVB2c7UOjpk54o9g/dzfX8Q+q3YY14BaQQRYI1BHkqKdkpQoqcLO7mreGbRDyYWk+Jqz2BaCeEHdQz4BjhspGBTIDGUzDIQToqubLAxbTF6jRZ3G4d6tCTIyiiriw7b1TpsK1DT2Ch3YlytxZLkkeTx0hXBSSSWmKiQjZ41TaFRJLUBMTmpapwXpWCRUlSevKWANpeUn0lSxhlL1OpJYwexilbCiYgFI6guazoIWClK2RQPkSYFjBQclafDGpmwIBBSxextKPbh05mH1A6kD5lBypBUbZT5xh31G5+jCdB+pCbmGCYcJ3rXNd4yCL8Q1oWK20W+zHKhLhroeFwoHmCKAXPc5dFHhuFjQHHUuB3LXgV60781wtuTtnfFJKkZKYg6f5VbO+jp+SIzaQtquYBPuESzBxFj5peLhYxha0ad6+Rzgxt8hUbyT/AC+aZAlRVw4rVGNfRsbEaf8AhQuDwwmd4W8NnhH4bq+EO61rRUmJw8kBAeDXK+etadCCCPZMyaLGDEAXYsH6FaXsr2pGHcGSEmFx9TGeoHTqFiXPvVp1U2GIJ8Q1+Q129eSC1sZ70d1ZM17Q5pDmkWCDYI8ioZTSyuUSNwQa17+HicA+F7x/CtoIdXLf81p2zNeLaQ4dQQR9FWLtEJKmJkynEgQr2KrxmbxQnxyAHpqT8gnoWy94VHiIQQstiO3ETdGMkf8AJo/U/RBT9tJSPDE1vm51/wDiFhoNzTL6NqldCvDn88mhDHeTTr+aaJSdwQehXRjyJ6s58mNrdDJGJlKUplLoOcZS9pe0lSJjxJepIBPEl7SVLGGpJ1JUsYbSSdSSxiyisKWV2ia4aqeOAlcx0AbWFEQnVWMOGHNNmhaFrDRJCRSmD1UyYvhXkeMtbgzci1GIpObjAHDzND1KpJpyo8TnLsPC6RuknE3gdQPDo6yAdLutfJJkjUGxscrmkX+adoZXVhGtLHaPk5iNgH+rL08m+g5rF9qK72OBhdwtawOcevxSPNbnic75LSZDEYsukxBLpH4lolkLWOkkc4G2xOcDtxW6zW5XOMzx8jieK2nWxrxGzzK40qOxuxmcSsL9DYGg9tB7aIaDHkMewi2v4fVpZfCR13IQxicdaNdf6rxraTWCg/C44ujbh/C0CQyxOqj3hAFPPMaCr291pO0U7pcIe9bwyR4nTSjU0XG5vpxAn/ksfGKIdQNEHXbQ3R8lZ9oc+fipnyv0L6LgNG2Ghug9Ag9hK5lhENmKhjNhegIgZIZHE3Zvrv8ANSw4hzTbTR/ltp+YKGJK2HYnKYpoJ5Htt7HAMN7eEnUey10DjZJleKnDLdLJZGxe4ho87O6qMVPqbJPmNyrjHcNBrDempG19AqWdlGllOwuCXR5HMeQrRDTi9TqUS0Uh53LWaiKAAFW8MrhzsKpiNG0YZiCK2QbMkHjFHl/1P6FTRYlp02PQoOCFz9QFI+E8wrQzyiSngjIPpKkNh3kaHUcj09UXS7seRTWjgyY5QextJUnUlSoINpKk6kuFAw2kqTqSpYw2kk6l6sE0LcIUSxvCFYFoQk9LiuzrqgOXE0gMVjLROJYq2eJWikSk2QvbakgbSgLk8SFUonZYNoqPEYJkjeFwsf3zQsRJRrXUErj6HUvY7H9osThMNHBhmDumsIe+g4/F4Rr5LFYqpozLJI+WZxLWQjThrd7z06NHTVazESggg7EUfQrQ/ZLkrO8xNcJdUTmW0W1tvDxfnbfkuTJgcdro68edS0+zKZwyNuV4Rv32ueHnhom9dfQkj/isLM4X4Quz9vsmgkZIGU17HWKJp1/EB52uXYfKOFxLiaBqmiyPWyuazp9AbcMNL5jZASs3HTZajG4FpYHscCNfmOVLMzP8RPyWTM0e5S4d61rtnED3OgtazO+zDoQHNHhcNubSKsfqsSQut5VnrcVl7eMAyMIa+9zWgdX97rSdbNFXo53PhfCCtF2UEhgfGwU172hx68I0A+auP3A2ZwEez+X4Xcq8lr+xWRNYO6IHEw8Lv94+I/O/khytB407Mnn2UGKqGlD8t1lMYdV3jtlkYMHFWoXGczw4aDQB1DtRZ6EIpNdgbT2ioqggpHaq17kgUqvEx8JTIVkXEisM69EG5TYZ9IsVGw7PQ24NCuc2ykjZp5oPsk0vfEW83lp56Vouu9qoo4MHJIaHC29h4idAPnS5qk26OjlFJWcK7k8VJzSW6fRDfvAveSOZvoFY0HN8xzVoTcGSnBTVDWEHZPpCtsH8/NFNNr1MWVTX+nl5sTxv/BUlS9XqqSGELyk+l4QsYbS8T6SWMbbQqJ8KGjeU8zrho7rGz4cUqfF4Yq3ElqU4TiTxlQjjZncJhbOqs5MrbSndl5bqFFLiHDRPybeheKXYGMERsopsM5FjGoyA8XJHk0LxTKMYJxWj7C4huFfPLM4MjbCQ4u58TgGgDnqi4sM2lDisqjkBa9oLTy/qFOeTlFopDGoyTMTgsTJmGZkRyPbBZdIXEANhbVnXTiPLTn5Kx7T5C3CN4myh7nDi68TfbTiGlq/lyuCBjREO71+FtW+tdXEE6dVzDtJmkhxLnW51E/E8m9dWm9xouNxp0dqlasi/aC6Nwbp1G17/AJa/NUcm60bcRhhETxU4tsto20/hs7rMWXGhqSskZsRcr3sljOF7o70eNvMf0/JWWX9j2htz8RcfutNBvkTzKEzbs6YR3sDneE2QfibXMHmrPBLjZFeRDlR1r7P8te54ef8ATZ4i47VfVXWVYsMxMrvuunlo+sjiPzWV7HZ/LNg442kNaXlzz6bt9LGytcrxLJJcTEXak95GXbnTX6g/Ncj1pHWt9nRc6i7zDurW22F87Z80tlLNtCPXVdbwfaVz8P3TX8MgtlkA/n5Lk/a9vdz78Q68vNM5X0LGPHspppNweSpcTN4kXjMRbieoVZiH8+aaKBNp6RJx6oloKAwx8QVpCFpMEUaXsxmToH6Hl8ua1Pbztl3+DZE0/GQXD/b196+S57hJPFZGgQuJn43GtgSB1Ukt2UfVBWGBtXeD10CzLZCNirXLMyDXN4hQ5nomltAWjSOylxaHUdf70QhjLTRV5kObRy2L9ivM1w4Oo/soYc8oT2bNhU4FPS9AUjGX6jde8C9tSUlaPEcXF0yMNThGpA1SNas2FIg7lJFhqSXkNxLLvgh5X2h2vUnEuZHQyfDPoq0hxAVHxqRs5WasydF67EBA4gNKD79OEiCVBbs8ZhRatcPG0KvYUbA5aTYIpBzWILH4zuzQ8Tzs39T0CNYTXhFnkOV+fkge1RhwGFc5zmy4qYFoIIIYD8TvKtlCc60i8IJ7ZWRZsyKV0k0gIbG57i0XxUPDDH+EXuRqdPflOZY/vJHuAriJIA5AnY+ydj8c551NjYN5epVeR81NFnXSHmSwmMJaQ4ctQf1T46peOjN6AnyAtFMVo3mS9sI5vBiKjfyf9x58/wAJ+iujGDqCCDsQQQfcLlRwcnd97wP7viLeOjw8Q3BPupMtzOaF1w3f4Rbmn1auqGdrTOXJgT2joORnunPY3RjZX8IHIGifra0ebYdoEM8e7W8L65i+fzXJcqzWVk4c9xPG/wAYP8x1Ncq/Rdayyi7u3uphG9XXouHL9r/TvxfVJ+ieDLntnbp4ZKLSNrqwqj7ScjMUXHZOt+nktf2fiIfGwutoeOHq0Xpfsi/tdjZ+ygaW530AKEY+wyluj5+kZbb8lWvbeyu3N8FdNP0VfDGRr0v58lRMnJAuGFHVHwuQTISDqjcNGSaCLQtmrjyRwy92K+73nAB5gWSshhZK36rsWaYQR9nKG4eHH/m6vyIXE3vSJDt0XGJa3QjYhDg0hJZXVY/wo8PiNacgohcjQ5dOWEUVv8txTJYeGqcOf/q5lh5qK1uRYixTTqSlyx1aGxy3TLPE4FzSa5Hl0815wWLpXuDgHCeIjXSud+SBxEXduPNp35+4VvF8hr4sj5XjqXyRXiI9EqpFHFNUEmIau/8AocH8zwOSUBnCS3NG4Mc1PD141ic6NIkNZ6CnhqgaiGMKagWKk9rk8RpjoygEmY9GQOVY1pVhh0skGLLXBFhe3vCQwBzjV8hzI2G9+QXJO3OdRTYmTuOIxXpehdoATROg0810XNWuMLw0kEsINaWCPEPkuWZxlo4i8fDQ0G+u/wBbXLL7HXD66KME3z90RhsK5zgGguJ2a0Ek+wURHL/K6D9nvaWNoGHkDWP2jkoDvBya4/i9d0asHKg7sj9n7aEmMBs6iG/l3hH5D3W7w+WwR/6cUTP9rGg/MBRtlTxKm40TcrGT4dp0oV0oV8kH+7o2h3CxjL3LWgWa0uhqrDiUeJNNvzCMn8WaK+SOG4XL+9xMcexdIGE9LNWus5RgnPlbHoS0cL9Pw1ZHrp81zjHztbi+OI7TBwrl4guxdgZoxPLI8tHG1rvIbAhQmrOiDpst8BlxaW+KrO3NYP7UMxcXtj4iaJOvK70XV4g2Sc62GjiXDO2cnHiZSduM16BLVDXZk3k2fmQvCEpDq5M73Q/JMav0DdJ4vdWeWtog+apY7c/3WinhMcbHcj9D5rTfoWK9my7R56P3a6EBpHCNfTy6rkwK0uZYi4HNv4qHrzP0Wal6JMapDZNslhnpHQxsdrQVW1lCypsNiC3bkna/AJ12WkmGLSvcBmDoXgtJq9QhocycdCU2dhJJSpemM2ntHVMizHvuEjbTi8lcZjE2tPdcfwGZSRNIY4glb/sX2sjkaYMRo77j+t7gqEoOLtFVNSVMkxmBvxD3HmquWMhbXE5eY30fhcKDuXi+E+xWdni1IO4NfJelgnziednjwkUptJWDoUlYjZOEuElMBKkaVrBQ6OFEhqF4ivHSFK2MkGLwuCAMjk5pcsYJ40VBKELHASiI8Ks2jJMKMoVM/Bwsf/EYHRusEWQQK3B6jorX9nUWLwPGwtujuD0KjkjyWi2OfF7OY5plga9wANDY7gqmljo0V0VjGF3BOD+EO/ASdz1CoO1mRGCTh3aRbXDYg9FGMvTOiUfaCezPbN8NR4gl8WzZN3s8nH7zfqPNdEw+Na4BzXBzSLBBsEdQVxJja0IR+U5rPhnfw3Wzcsdq35cvUK0ZfpCUL6O0NxIWe7eZ33OFLWHxSHhHkN3H++qrMq7XQS6P/hO/mPgJ8ncvelX/AGiwExxv3aCR/wBqpPJKrRON8qZgG4kh1+a7F2HzbiDCCPEwsd0I00+i4xyWs+znHkYlkR2cdPUBQltHRHTPoHs/i/8A7Rcdg2vSj/Rce7SSAyvcNbJXRMJI8Pnjo+Jg58j/AIXNs5w7mvcD/dKV9Fku2ZB7vi9f1UEk1CvNFYttA+p/NVRfZToWQZlbQX67cQB9L1XXIOyTZYu7Y7jZx8cbj+ENsg+a5NkUYdK1pOhe0H0JX1HDlcMOHAZY4IjzIuxqT1CnkTbDCSSPmLtQeGd0bfhYS335lVkQs6qz7VtrFTaffKqWuTx+qBJ7YXO3kmOi4RqoXzfReFxNWSUaBZ4UYyQltIQm76BFtvQDotQLomw0IJrioqY4VzT6cwoSKI6q87NygytD9QTR87QlpWFd0dR+zrN247Cuwsp/jxDijJ3c3p56qoziEslcCK1v/wB+tqtyvBfs2Ma+NxbTgRWxF6j0W37fYZpe2RteJodY89x+qbxppToTyYNwMckveFJenxR5fNnrQpA1V4nKe3EqPBluaDeBSNaFX/tJS70lK4sZSRY01e8bQqwlyZqhQ1lscaAo3ZmqwsKjctRrLQ5qmOzMqoc5LjWpGC8RLbg+rI38wrXOsCMRhQAQQBxMPMUPhKoWzKyyjMgy43fA7/8AJPNc2bHXyR1YMn/LOfy4Ug0eSibE4HbRbPtFgWd5bT8V3XI9fdUM0QA0u9iEkZ2UlD8KeeBu4PqOYUcuKl7vui9xj0IaTYBBsV09lLOfFVUoZUwhWlq0HYJn/wA2I9OL8tFUujs6WT0GpK13YfK3xTNneKDdm/eJI5hZvRorZ3PK8HxYh1gi2AeVjU0sN9pOUmF1gaEmvJdP7PNkc0PkHD0Gx1HP6LAfa3jQ6VkTTdWT5WNkrWrHTd0cZxzfC4eqoyr7MDo7qCRSpnssJoiyZPlMnDID5g/IrteK7ePkfCwtIY1oDur3UKJ8vJcVy6KjfPZbGEkcN3pXz5aqOVlMaG9pMvDnySHTiefezuFj58NWu4W4x0TifK7B5eVKunwRLXl2g+7yAG5A+ZVI9IWXZjCiIo7Tp4gHL181bapmKiNzK5p7HG7OlJsWpsr2bxu8APmUF2FrQbE4HUKywHhcCqeOOtyjIXEdUbsFUbUY0PaNfE1aGHHOmhA5tA+QXOsvc5zt1sOz03A8ArmnHj0dEJcuwkMterSOyQP8TQQDroEl1x851tHFLwFemYakqRhiCjMa7eRxcV7IQFICvQxItRuwUkeF69Dl5wJBqOmLbR6CnmIFMAUrGpXEZTZAcHa9/d6LaVK16VodSAP3cvDl6seJNJKVoZSM5j2PZ4ST/L6KlxV+622LwveNo+x6FVmD7N4iew1rRRrvHuDWVz03PoAVyTg4s7seRTRg8W129nRWWQZBPij4WkM5vO3oOpXTMB9mrGASSky7V4THHZ23Nkey6Z2d7PxRMaSGl3IAABvkAEE29ILpbZzLJPs1fQocNjV1eI+/IK4l7LjC1xanbX8wum4rGsjBJI0G3Nck7X9qnySODdGjRvshKNewxk36LTB9tHYfijeS40acTZ8r+iwuOzEPc+R+rib+apMyzIvku7rUk80B+3WT05IdhuirztxDz56oLD7KyzOPiF9EFG2h7prFoJwLfEPUfmtNnE/dxAA6uc2/LQn8lT5FDxStAF6q3zOGOSTDQbuL3mWibALqAv0Cm1ymkPfGDZdYaRvC0ltt/omNyKfGyWGuEfKtGgf2CoqbA4wjiLW1wgmzTgNzzVhBiMTwBkRfRddWa89FRqnROLtWFSdhMGxnFiJQ0Aa04E7Ll2f9wJCMOHd2CdXGyfPYLpuNw/BDU7SJHAkHqOui5Xjj4y0DTiPLVaJpaBmPHQohspI8PhHM9UM2RxOlAKd0ZrdZjR2Dtlo2j4sRYVdI2lPhwmE9l1l0vCbB1WhwGZcbgNislBLSPw8lGxsklFMZNo7vkOPIhaKur1SWU7Pdo2thaHVdlJcu1ovp7KfjK84kkl7h4VnoKdaSSxrPUqSSWAxwapWOSSSSZWCRMwAr0sCSSmmyjSPWBSVZAG50CSSGSTSbGxRTkky0wWRF/wATtt60HstpkmXRRR8XCABvpZNJJLkTbds7WklSJpsbDi/4LS4Hfavhq/zCAzfAPwrRJE9x1qidxX9F6km+0bB9ZcUYnN+0T2WHanUErmmcZu57ikkkivY8mUc0pIJtTZc3iIteJJvQnsJxbht7KKXC8NeeySSWQ8SwyDHjDTslc0ODTdcirns7hjisXJjCGtZxu4WDqenQAFJJPhinKyPkyahSLvPMG3iZLZDg4NNfeBN0fTX5qwla/wAJHDGNrHxVv03SSVM3Ynjv4kOYx4cQl7pXl9bFrnH/ALFctzPGguJa0A67DU+ZSSSxVFJsquIge6NifaSSEkNBguJGoIRUcdD2SSW9AfZ5E+zSNwruRSSWaAmWWHnIFL1JJLQ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56" name="AutoShape 32" descr="data:image/jpeg;base64,/9j/4AAQSkZJRgABAQAAAQABAAD/2wCEAAkGBxISEhUUEhQSFRQXFBQUFRQVFRQUFBQVFBQWFxQUFBQYHCggGBolGxQUITEhJSkrLi4uFx8zODMsNygtLisBCgoKDg0OGhAQGiwkICYsLCwsLCwsLCwsLCwsLCwsLCwsLCwsLCwsLCwsLCwsLCwsLCwsLCwsLCwsLCwsLCwsLP/AABEIALcBFAMBIgACEQEDEQH/xAAcAAABBQEBAQAAAAAAAAAAAAAEAAIDBQYHAQj/xAA8EAABBAAEAwYDBQcFAAMAAAABAAIDEQQFITESQVEGEyJhcYEykaEHQlKxwRQVI2Lh8PEzcoKS0SQ0ov/EABkBAAMBAQEAAAAAAAAAAAAAAAECAwAEBf/EACMRAAICAgICAwEBAQAAAAAAAAABAhEDIRIxBEEiMlETYUL/2gAMAwEAAhEDEQA/AKlhU7ChWFTNKvRANjci43BVrHohj0rQyYd3YKkbChY3KYTUhQbCBopWzILvrSDkKDYcZk4OtBBSMetRrIMdgeJQRYUDdWjTaToLRsFFXKQFA6Y8kbiMGUMYq3TpisJyyLiOqvm4VlbKlwsoCsI8WpysdAeZZQHbBVkmS0Fq45AU6SEELKbRnFM5/Nh6KHcKWsx+X76LMZhhXA7K8ZWRkqApHgqJ1JrwQvGsJVaJ2EsgBUM0NKSNxCfKbQCBNCMhKHpLjpFqwJ0WjXhePkCre8K8cSk/mP8A0D2zJCRANepoys4IymWACY+gh3YikO+clKsYzyBLpVGcShi4piooIm5snOIKSgpJHigcmWkbkUxBtU0b1EqFBqkYEyNymalCSMcpC5RBNc5Cg2S2vWyIcSKeMgrUawuGVFMrcqvc9rAXONAbrL5vj3y2NWx8m/qeqnOSRSEXI0GN7VYWKwHGQjkwWP8AsaH1VbJ2/H3YD/yeB9AFjnNpRPU+bKcEbOLt64nxQNryeb+oV9gM4gxGjTwv/A7Q+x2PsuXRiz0REbgTV6hbm0HgmdTdgzyUT4XNVB2c7UOjpk54o9g/dzfX8Q+q3YY14BaQQRYI1BHkqKdkpQoqcLO7mreGbRDyYWk+Jqz2BaCeEHdQz4BjhspGBTIDGUzDIQToqubLAxbTF6jRZ3G4d6tCTIyiiriw7b1TpsK1DT2Ch3YlytxZLkkeTx0hXBSSSWmKiQjZ41TaFRJLUBMTmpapwXpWCRUlSevKWANpeUn0lSxhlL1OpJYwexilbCiYgFI6guazoIWClK2RQPkSYFjBQclafDGpmwIBBSxextKPbh05mH1A6kD5lBypBUbZT5xh31G5+jCdB+pCbmGCYcJ3rXNd4yCL8Q1oWK20W+zHKhLhroeFwoHmCKAXPc5dFHhuFjQHHUuB3LXgV60781wtuTtnfFJKkZKYg6f5VbO+jp+SIzaQtquYBPuESzBxFj5peLhYxha0ad6+Rzgxt8hUbyT/AC+aZAlRVw4rVGNfRsbEaf8AhQuDwwmd4W8NnhH4bq+EO61rRUmJw8kBAeDXK+etadCCCPZMyaLGDEAXYsH6FaXsr2pGHcGSEmFx9TGeoHTqFiXPvVp1U2GIJ8Q1+Q129eSC1sZ70d1ZM17Q5pDmkWCDYI8ioZTSyuUSNwQa17+HicA+F7x/CtoIdXLf81p2zNeLaQ4dQQR9FWLtEJKmJkynEgQr2KrxmbxQnxyAHpqT8gnoWy94VHiIQQstiO3ETdGMkf8AJo/U/RBT9tJSPDE1vm51/wDiFhoNzTL6NqldCvDn88mhDHeTTr+aaJSdwQehXRjyJ6s58mNrdDJGJlKUplLoOcZS9pe0lSJjxJepIBPEl7SVLGGpJ1JUsYbSSdSSxiyisKWV2ia4aqeOAlcx0AbWFEQnVWMOGHNNmhaFrDRJCRSmD1UyYvhXkeMtbgzci1GIpObjAHDzND1KpJpyo8TnLsPC6RuknE3gdQPDo6yAdLutfJJkjUGxscrmkX+adoZXVhGtLHaPk5iNgH+rL08m+g5rF9qK72OBhdwtawOcevxSPNbnic75LSZDEYsukxBLpH4lolkLWOkkc4G2xOcDtxW6zW5XOMzx8jieK2nWxrxGzzK40qOxuxmcSsL9DYGg9tB7aIaDHkMewi2v4fVpZfCR13IQxicdaNdf6rxraTWCg/C44ujbh/C0CQyxOqj3hAFPPMaCr291pO0U7pcIe9bwyR4nTSjU0XG5vpxAn/ksfGKIdQNEHXbQ3R8lZ9oc+fipnyv0L6LgNG2Ghug9Ag9hK5lhENmKhjNhegIgZIZHE3Zvrv8ANSw4hzTbTR/ltp+YKGJK2HYnKYpoJ5Htt7HAMN7eEnUey10DjZJleKnDLdLJZGxe4ho87O6qMVPqbJPmNyrjHcNBrDempG19AqWdlGllOwuCXR5HMeQrRDTi9TqUS0Uh53LWaiKAAFW8MrhzsKpiNG0YZiCK2QbMkHjFHl/1P6FTRYlp02PQoOCFz9QFI+E8wrQzyiSngjIPpKkNh3kaHUcj09UXS7seRTWjgyY5QextJUnUlSoINpKk6kuFAw2kqTqSpYw2kk6l6sE0LcIUSxvCFYFoQk9LiuzrqgOXE0gMVjLROJYq2eJWikSk2QvbakgbSgLk8SFUonZYNoqPEYJkjeFwsf3zQsRJRrXUErj6HUvY7H9osThMNHBhmDumsIe+g4/F4Rr5LFYqpozLJI+WZxLWQjThrd7z06NHTVazESggg7EUfQrQ/ZLkrO8xNcJdUTmW0W1tvDxfnbfkuTJgcdro68edS0+zKZwyNuV4Rv32ueHnhom9dfQkj/isLM4X4Quz9vsmgkZIGU17HWKJp1/EB52uXYfKOFxLiaBqmiyPWyuazp9AbcMNL5jZASs3HTZajG4FpYHscCNfmOVLMzP8RPyWTM0e5S4d61rtnED3OgtazO+zDoQHNHhcNubSKsfqsSQut5VnrcVl7eMAyMIa+9zWgdX97rSdbNFXo53PhfCCtF2UEhgfGwU172hx68I0A+auP3A2ZwEez+X4Xcq8lr+xWRNYO6IHEw8Lv94+I/O/khytB407Mnn2UGKqGlD8t1lMYdV3jtlkYMHFWoXGczw4aDQB1DtRZ6EIpNdgbT2ioqggpHaq17kgUqvEx8JTIVkXEisM69EG5TYZ9IsVGw7PQ24NCuc2ykjZp5oPsk0vfEW83lp56Vouu9qoo4MHJIaHC29h4idAPnS5qk26OjlFJWcK7k8VJzSW6fRDfvAveSOZvoFY0HN8xzVoTcGSnBTVDWEHZPpCtsH8/NFNNr1MWVTX+nl5sTxv/BUlS9XqqSGELyk+l4QsYbS8T6SWMbbQqJ8KGjeU8zrho7rGz4cUqfF4Yq3ElqU4TiTxlQjjZncJhbOqs5MrbSndl5bqFFLiHDRPybeheKXYGMERsopsM5FjGoyA8XJHk0LxTKMYJxWj7C4huFfPLM4MjbCQ4u58TgGgDnqi4sM2lDisqjkBa9oLTy/qFOeTlFopDGoyTMTgsTJmGZkRyPbBZdIXEANhbVnXTiPLTn5Kx7T5C3CN4myh7nDi68TfbTiGlq/lyuCBjREO71+FtW+tdXEE6dVzDtJmkhxLnW51E/E8m9dWm9xouNxp0dqlasi/aC6Nwbp1G17/AJa/NUcm60bcRhhETxU4tsto20/hs7rMWXGhqSskZsRcr3sljOF7o70eNvMf0/JWWX9j2htz8RcfutNBvkTzKEzbs6YR3sDneE2QfibXMHmrPBLjZFeRDlR1r7P8te54ef8ATZ4i47VfVXWVYsMxMrvuunlo+sjiPzWV7HZ/LNg442kNaXlzz6bt9LGytcrxLJJcTEXak95GXbnTX6g/Ncj1pHWt9nRc6i7zDurW22F87Z80tlLNtCPXVdbwfaVz8P3TX8MgtlkA/n5Lk/a9vdz78Q68vNM5X0LGPHspppNweSpcTN4kXjMRbieoVZiH8+aaKBNp6RJx6oloKAwx8QVpCFpMEUaXsxmToH6Hl8ua1Pbztl3+DZE0/GQXD/b196+S57hJPFZGgQuJn43GtgSB1Ukt2UfVBWGBtXeD10CzLZCNirXLMyDXN4hQ5nomltAWjSOylxaHUdf70QhjLTRV5kObRy2L9ivM1w4Oo/soYc8oT2bNhU4FPS9AUjGX6jde8C9tSUlaPEcXF0yMNThGpA1SNas2FIg7lJFhqSXkNxLLvgh5X2h2vUnEuZHQyfDPoq0hxAVHxqRs5WasydF67EBA4gNKD79OEiCVBbs8ZhRatcPG0KvYUbA5aTYIpBzWILH4zuzQ8Tzs39T0CNYTXhFnkOV+fkge1RhwGFc5zmy4qYFoIIIYD8TvKtlCc60i8IJ7ZWRZsyKV0k0gIbG57i0XxUPDDH+EXuRqdPflOZY/vJHuAriJIA5AnY+ydj8c551NjYN5epVeR81NFnXSHmSwmMJaQ4ctQf1T46peOjN6AnyAtFMVo3mS9sI5vBiKjfyf9x58/wAJ+iujGDqCCDsQQQfcLlRwcnd97wP7viLeOjw8Q3BPupMtzOaF1w3f4Rbmn1auqGdrTOXJgT2joORnunPY3RjZX8IHIGifra0ebYdoEM8e7W8L65i+fzXJcqzWVk4c9xPG/wAYP8x1Ncq/Rdayyi7u3uphG9XXouHL9r/TvxfVJ+ieDLntnbp4ZKLSNrqwqj7ScjMUXHZOt+nktf2fiIfGwutoeOHq0Xpfsi/tdjZ+ygaW530AKEY+wyluj5+kZbb8lWvbeyu3N8FdNP0VfDGRr0v58lRMnJAuGFHVHwuQTISDqjcNGSaCLQtmrjyRwy92K+73nAB5gWSshhZK36rsWaYQR9nKG4eHH/m6vyIXE3vSJDt0XGJa3QjYhDg0hJZXVY/wo8PiNacgohcjQ5dOWEUVv8txTJYeGqcOf/q5lh5qK1uRYixTTqSlyx1aGxy3TLPE4FzSa5Hl0815wWLpXuDgHCeIjXSud+SBxEXduPNp35+4VvF8hr4sj5XjqXyRXiI9EqpFHFNUEmIau/8AocH8zwOSUBnCS3NG4Mc1PD141ic6NIkNZ6CnhqgaiGMKagWKk9rk8RpjoygEmY9GQOVY1pVhh0skGLLXBFhe3vCQwBzjV8hzI2G9+QXJO3OdRTYmTuOIxXpehdoATROg0810XNWuMLw0kEsINaWCPEPkuWZxlo4i8fDQ0G+u/wBbXLL7HXD66KME3z90RhsK5zgGguJ2a0Ek+wURHL/K6D9nvaWNoGHkDWP2jkoDvBya4/i9d0asHKg7sj9n7aEmMBs6iG/l3hH5D3W7w+WwR/6cUTP9rGg/MBRtlTxKm40TcrGT4dp0oV0oV8kH+7o2h3CxjL3LWgWa0uhqrDiUeJNNvzCMn8WaK+SOG4XL+9xMcexdIGE9LNWus5RgnPlbHoS0cL9Pw1ZHrp81zjHztbi+OI7TBwrl4guxdgZoxPLI8tHG1rvIbAhQmrOiDpst8BlxaW+KrO3NYP7UMxcXtj4iaJOvK70XV4g2Sc62GjiXDO2cnHiZSduM16BLVDXZk3k2fmQvCEpDq5M73Q/JMav0DdJ4vdWeWtog+apY7c/3WinhMcbHcj9D5rTfoWK9my7R56P3a6EBpHCNfTy6rkwK0uZYi4HNv4qHrzP0Wal6JMapDZNslhnpHQxsdrQVW1lCypsNiC3bkna/AJ12WkmGLSvcBmDoXgtJq9QhocycdCU2dhJJSpemM2ntHVMizHvuEjbTi8lcZjE2tPdcfwGZSRNIY4glb/sX2sjkaYMRo77j+t7gqEoOLtFVNSVMkxmBvxD3HmquWMhbXE5eY30fhcKDuXi+E+xWdni1IO4NfJelgnziednjwkUptJWDoUlYjZOEuElMBKkaVrBQ6OFEhqF4ivHSFK2MkGLwuCAMjk5pcsYJ40VBKELHASiI8Ks2jJMKMoVM/Bwsf/EYHRusEWQQK3B6jorX9nUWLwPGwtujuD0KjkjyWi2OfF7OY5plga9wANDY7gqmljo0V0VjGF3BOD+EO/ASdz1CoO1mRGCTh3aRbXDYg9FGMvTOiUfaCezPbN8NR4gl8WzZN3s8nH7zfqPNdEw+Na4BzXBzSLBBsEdQVxJja0IR+U5rPhnfw3Wzcsdq35cvUK0ZfpCUL6O0NxIWe7eZ33OFLWHxSHhHkN3H++qrMq7XQS6P/hO/mPgJ8ncvelX/AGiwExxv3aCR/wBqpPJKrRON8qZgG4kh1+a7F2HzbiDCCPEwsd0I00+i4xyWs+znHkYlkR2cdPUBQltHRHTPoHs/i/8A7Rcdg2vSj/Rce7SSAyvcNbJXRMJI8Pnjo+Jg58j/AIXNs5w7mvcD/dKV9Fku2ZB7vi9f1UEk1CvNFYttA+p/NVRfZToWQZlbQX67cQB9L1XXIOyTZYu7Y7jZx8cbj+ENsg+a5NkUYdK1pOhe0H0JX1HDlcMOHAZY4IjzIuxqT1CnkTbDCSSPmLtQeGd0bfhYS335lVkQs6qz7VtrFTaffKqWuTx+qBJ7YXO3kmOi4RqoXzfReFxNWSUaBZ4UYyQltIQm76BFtvQDotQLomw0IJrioqY4VzT6cwoSKI6q87NygytD9QTR87QlpWFd0dR+zrN247Cuwsp/jxDijJ3c3p56qoziEslcCK1v/wB+tqtyvBfs2Ma+NxbTgRWxF6j0W37fYZpe2RteJodY89x+qbxppToTyYNwMckveFJenxR5fNnrQpA1V4nKe3EqPBluaDeBSNaFX/tJS70lK4sZSRY01e8bQqwlyZqhQ1lscaAo3ZmqwsKjctRrLQ5qmOzMqoc5LjWpGC8RLbg+rI38wrXOsCMRhQAQQBxMPMUPhKoWzKyyjMgy43fA7/8AJPNc2bHXyR1YMn/LOfy4Ug0eSibE4HbRbPtFgWd5bT8V3XI9fdUM0QA0u9iEkZ2UlD8KeeBu4PqOYUcuKl7vui9xj0IaTYBBsV09lLOfFVUoZUwhWlq0HYJn/wA2I9OL8tFUujs6WT0GpK13YfK3xTNneKDdm/eJI5hZvRorZ3PK8HxYh1gi2AeVjU0sN9pOUmF1gaEmvJdP7PNkc0PkHD0Gx1HP6LAfa3jQ6VkTTdWT5WNkrWrHTd0cZxzfC4eqoyr7MDo7qCRSpnssJoiyZPlMnDID5g/IrteK7ePkfCwtIY1oDur3UKJ8vJcVy6KjfPZbGEkcN3pXz5aqOVlMaG9pMvDnySHTiefezuFj58NWu4W4x0TifK7B5eVKunwRLXl2g+7yAG5A+ZVI9IWXZjCiIo7Tp4gHL181bapmKiNzK5p7HG7OlJsWpsr2bxu8APmUF2FrQbE4HUKywHhcCqeOOtyjIXEdUbsFUbUY0PaNfE1aGHHOmhA5tA+QXOsvc5zt1sOz03A8ArmnHj0dEJcuwkMterSOyQP8TQQDroEl1x851tHFLwFemYakqRhiCjMa7eRxcV7IQFICvQxItRuwUkeF69Dl5wJBqOmLbR6CnmIFMAUrGpXEZTZAcHa9/d6LaVK16VodSAP3cvDl6seJNJKVoZSM5j2PZ4ST/L6KlxV+622LwveNo+x6FVmD7N4iew1rRRrvHuDWVz03PoAVyTg4s7seRTRg8W129nRWWQZBPij4WkM5vO3oOpXTMB9mrGASSky7V4THHZ23Nkey6Z2d7PxRMaSGl3IAABvkAEE29ILpbZzLJPs1fQocNjV1eI+/IK4l7LjC1xanbX8wum4rGsjBJI0G3Nck7X9qnySODdGjRvshKNewxk36LTB9tHYfijeS40acTZ8r+iwuOzEPc+R+rib+apMyzIvku7rUk80B+3WT05IdhuirztxDz56oLD7KyzOPiF9EFG2h7prFoJwLfEPUfmtNnE/dxAA6uc2/LQn8lT5FDxStAF6q3zOGOSTDQbuL3mWibALqAv0Cm1ymkPfGDZdYaRvC0ltt/omNyKfGyWGuEfKtGgf2CoqbA4wjiLW1wgmzTgNzzVhBiMTwBkRfRddWa89FRqnROLtWFSdhMGxnFiJQ0Aa04E7Ll2f9wJCMOHd2CdXGyfPYLpuNw/BDU7SJHAkHqOui5Xjj4y0DTiPLVaJpaBmPHQohspI8PhHM9UM2RxOlAKd0ZrdZjR2Dtlo2j4sRYVdI2lPhwmE9l1l0vCbB1WhwGZcbgNislBLSPw8lGxsklFMZNo7vkOPIhaKur1SWU7Pdo2thaHVdlJcu1ovp7KfjK84kkl7h4VnoKdaSSxrPUqSSWAxwapWOSSSSZWCRMwAr0sCSSmmyjSPWBSVZAG50CSSGSTSbGxRTkky0wWRF/wATtt60HstpkmXRRR8XCABvpZNJJLkTbds7WklSJpsbDi/4LS4Hfavhq/zCAzfAPwrRJE9x1qidxX9F6km+0bB9ZcUYnN+0T2WHanUErmmcZu57ikkkivY8mUc0pIJtTZc3iIteJJvQnsJxbht7KKXC8NeeySSWQ8SwyDHjDTslc0ODTdcirns7hjisXJjCGtZxu4WDqenQAFJJPhinKyPkyahSLvPMG3iZLZDg4NNfeBN0fTX5qwla/wAJHDGNrHxVv03SSVM3Ynjv4kOYx4cQl7pXl9bFrnH/ALFctzPGguJa0A67DU+ZSSSxVFJsquIge6NifaSSEkNBguJGoIRUcdD2SSW9AfZ5E+zSNwruRSSWaAmWWHnIFL1JJLQ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58" name="AutoShape 34" descr="data:image/jpeg;base64,/9j/4AAQSkZJRgABAQAAAQABAAD/2wCEAAkGBxQTEhUUExMWFhUXGSEaGRgYGBobIBgfGx0fHBoaHCAcICggHiIlHxwbITEiJikrLi4uICAzODMtNygtLisBCgoKBQUFDgUFDisZExkrKysrKysrKysrKysrKysrKysrKysrKysrKysrKysrKysrKysrKysrKysrKysrKysrK//AABEIAPoAygMBIgACEQEDEQH/xAAcAAACAwADAQAAAAAAAAAAAAAFBgAEBwIDCAH/xABVEAACAQIEBAIGAwgOBwcFAQABAgMEEQAFEiEGEzFBIlEHFDJhcYEjQpEVM0NSYqGx0SQ0U1RydIKDkpSisrPBFiU1tMLS8WR1hJPT4fBERVVjcxf/xAAUAQEAAAAAAAAAAAAAAAAAAAAA/8QAFBEBAAAAAAAAAAAAAAAAAAAAAP/aAAwDAQACEQMRAD8AfeMuKKuCrp6Wjp45nnR3+kcpbR136dMUBxDnfegpP60o/wA8dXHp/wBaUv8AE6r/AA8PlNQRaFtFHawtZFA+W2ASf9I86v8A7PpP62v68cm4izk9MvpB8atT+jDPndfSUcfMnCIOgAS7NYXsqqLtYXO3QAk2AOAuX8d5XM6xq4DsQNLQSLpLGyhyU0rqNgLne488BQfiTOQLmgowPfVrinNxjm1vDBlqn8qrU2+xhhrz/ibLqK/rE0KMBfRsz+7wKC35sAcm9IsdYWFHQyyRpfVLIFijFgCRq8W9iDawNsBVTivNyNoctJ8hVA/8WOxOLM1702XnsCKxRv8AMnHCv9IyxPpOXSS2uX5AMhjtb2g0aW6+fbBXJePMsqW0alhlO3LqEETG/bxeE/AHAUDn+d/vOh+HrH/vj6c/zy/7Roj8Kkf5nDjW5eSAIVgUDqHi1X8gNLLb47/DAjhivpqwOGp4knhYpImlWAKu8epG0jUhaNwDYHY7YAAeKc4XdqShA/jaj85bHRLxRnbACKny7V/GA35uYP040VcthG4ijHwRf1Y5mjjPWNP6IwGaLnfEV/2vlx3A++H5/hu3/wAvi7Hn+egeKhoj8KgC/wDaOHoZXB+4xf0F/VjguT04NxBECO/LX9WASG4nzjUQKKiB7KatSfd3/wAhj7/pBnn7xo/6yP8Amw+epR2ty0t5aR+rHS2TU5608J/m0/VgEo8QZ3f9o0f9ZH68Q8Q53+8KP4+tLb9OHVMmpx0p4R8I0/VjkmVQDcQRDvsi9fPpgEI8UZ1a/qVDbufWl/5sdq8RZ2dxQ0Z/8SP+bD4aKO9+Wl/4I/V7zj6aOM9Y0/oj9WARhxFnVv8AZ1Lfz9bW32f++OP+kGd7/wCr6Q+VqkfrwyVUtCpZDHE7j2kjiEjAnpqVFJHzwPqYY7X9RpoFJspnRCzH8mKMEtfsNQb3YAQc+z7/APH0nw9YW/8Afx01vHOZU+n1iipIyxA8VagJ1ELsoDMbXF7A4KPw3G6O80aCO2+qGNBbvpiUX37c12N/q4pUpgSOJFotOuXRUaVAEapII0EjbW3ZZFRR22AFyAt/6U5jHPDHUZfFHHLMsXMWpD21arEKFB6Ketu2HnGe1GYLN6lIHEl5qYFhtqZTUKW8+oJscaFgM547v91KXbrR1YHx5f8A0wyZ3ny0WXGpaxKQgqpYDW2kaVv7z5YBcYrfNqLVbT6rVXv28Av+b/PHm7MMyqa2ReY8kz2Cou5sALaUUbDYdAPfgNt4QzeGrrXramZJRDCG1PslPq/J+9ozHooaRhoN2J6Zb6QeKZKqvmnjYojaUTSSupEIKE26+JQ3cAgWJsDjryoyJSkVB0UjPcRBVV6uRDsgNtelSSC58KXIHiNi6cDcITVUzVVVBq8I5ccZpysa6bBDGZ1ZLCyhWHck774DN8hrokqA9TEs6FvHqaQHc+JgUYG/U73vjW6+tlqWW3KWO4eLm1MEIfyHLjRppBYjZutxcXw+5PwYNKmQkW2VGQDlgAgKi63jFv5akbWGGyjoI4vvcaKe5VVW/wAdIGAy7K+Hq2QAanK/VCR8lF7WEtWHnAPnFEB5dRi5WeiZJ7tK0ZksQpY1UpHW12eoAIuegUfLGnY4y3sdNg1tri4v2uBbbAYyuUZjTwzpDJJMKY6ZKISygaWUMj08qETMuk25ZINw4BNhdw9F8cDRvURzRySSqilI0aNYUj1KkSo51WDF7sfabV5YYchyl4jLLNIsk8zAuyoUUBV0oiKWYhQLndiSSx72ArMIfUKkVMa/seocLULb7072C1C+QZgiyDobq/ZiQbMTExMBMTExMBMTAypz+nRzHzNcqi5jiVpHAPQlYwSo95sMdHrdXL97hWBb+3OdbfERxtax/KkUjuMAawOrc8gjYoZA0lr8qMGST+gl2t77WxXmyAS25888neyyNCvw0wldQ9zFsWVWno4gAI4Y72AUBbk9gBuzE9hck4CoK2slty6dYFN7vUMGYeREURIN/fIpHl2xwr6SJAHrKhmF7BWfloxP1RGltd/xW1nHetVUTNaOPkxfukntt/Aj+r33kIII9g4s0eVRxsXsXkPWRzqa3kCfZX8lbL7sBSozI6BaeMU0Nti8dnI/Ji25fxffzTF+jy1IzqALOesjnU591z0H5IsB2AxcxMBMCeKF/Y5t+PH/AIqYLYDcWH9j/wA7F/irgF7No7eove4MlGNv53c+46vtw9YS82QCOgtYfS0ot5ga7D5dfkcOmAQONItea0S/jUtWPtRRjzVkmayUsyzRe0vYlrMCLFW0kEg9xffodsel+L305tQt+LTVR+xFx574g4PnpZCjaXtHHISpNgsukKfFb6x07dx2wDVwLkjV0oraqTnaH0cs7C4HsbWEa2ZSoWwA1sLcsg+gKHLgwVnbmqArRNItpU72LCxO1uoB6htV8J3o2RJ3qWAHK5nNUEbOtRGrn+i/NH8tx3OHzNK7kx6tOpiQqIDbUzHSq37C53PYXPbAWycC6LiCCWYRRszkqzBwrctghUMFe2liC6+yT38sDKtoVUPXVCyBgzBACIQEF2AUX5hA/HLXI2A6Yo5tmT0j0ck0UjtzJImaO1lEkfM21svhug32VQpuRaxBwq6pIkaSR1RFF2ZiAFHmSemBOT8YUNU/LgqopH/FDWJ+ANi3yvipn1Ma2KNTTy6QRIp5kFr6SFJ8Tq1tWoGxswUjphX4u4OikmiqBRCOYsxkZLMpCLrDHSAQ+oXBWxIDXN9IIafha4jDVXNpgG5Crpn0aNT61vyl1HwjTYswGrxLp3uQJyPjEQwkVReTSF0PGrSs4YDShCAlm32kA0uCpuCSMCabMw09S9VRwBprTx61EjRIqiJUmb2VLcsFQWVLmRdV1IwBKurZqZYjDUStOwsaeoDNExAvIeayhowoB8ZYr0uN74OZLxWkqgOv0xRJNEWqQFZBdGBCiwO48VrEHtYlXzSkoZvDAYaypBukMCR8oXFrSmMHRGR15jk/i3OxKZH6PIYY7ssHPZVDFIV5Z0CwGh73uSSWBVjewIAGAZJpqlx9HGkV/rTHWR/IjNj/AOYMdDZCZLeszyy/kKeVH8NMZBYe52YYr+oxxAcym0qv16fVpA96JZ1+ADAdzjk0NIsYl9Yk0HZWFXOwY+SgSHUe2kAn3YAxQ0MUKCOGNI0HRUUKB8htj7V1kcS6pHVBew1G1yegHmT5DfC99zp5rcqWppkJB1u+tyB2WNwyrfzfcfi36WYOFwshlFVUmQ/WcxORtYhdcZ0A2BIWwv2wFx6maX7ynLX90lBvb8mO4b+mVt5HHOkyeNH5rapJrW5kh1MB3Cj2YwbC4QKD3x1pQVAvarLDtrijJHx06QfsGJ6vVi1qiEjvqp2J+0TAfmwBTEwM01f40B/kOP8AiOOQlqt/ooCO30zi/wAuUbfbgCOJgbHVVP16dPdom1f3kXHCTNZVFzSTfJ6ft72lGAJu4AuSAB1J2wG4kmV6bUjKw5ke4II2lQHcYp55nMctPND7LyRMli0b6dalQWCOTbfAOHNIuS0S8wGWpVkHq9QEFmRmXmvGqufo3a9/IC9hcLWbyAiiUCxElGe1rFpBYfYcPOEXMl2pCfx6K3x1yA+7vh6wGfccm2Z0Z8qWr/w1wrekZUCxpp8UuWG7WFwsKtLY/Fgu/YjDTxwl80o/4pV7/wAhf14XOMZ9OZQuxAjjy+Nmv00moXmD33jD/G2Aq+gGpWNBc7Tloep8MkN5UXc7a0klIsLfRnucarxTTaolfSzCJw7Kt7lSrRyWA3JCOzADckC2+MJ4FzVaasr6Z31M9pY7Ai89OxkCi3S51r5ECx8j6PwACnqo0SV/FLCdD80EMHDAIW8ICBFVRceQY28+NJUrPWuEsUpxcsLWaSQaLAjroVGBPmwHVTi7VcPU0hYvCh131joHuLHWBYPtt4gcAI82joidataKPlMF0iywtdGOoqouk0ffq1sAfmysqxenflsTdkIvHISbklfqsbnxrY3NyGtbAviTPIlpZ46kinfkMzBvEtiSngI9u56AeKzLcAkDBuoDy07BC0MkkZ0lgNUbMu1wDa6k9j264z2XgnMKmoR6uSmCxFhE66pXhQm66OYgDSdBzJNVtIIGrfACJD6+ZXNIeY6/TQxa/ow42WQhBeYqbEkrttvbB3hesmjg5MNo21fSPOpZ4tj4n1ct3Y2WNQy33BuyixeskyiKlhWGFbKNyTuWY+07HqzE7knATjOiuUdljMJssxkBZY9DCWKRgtiyh1swuBZgTsDgKFRXtDSJLJXTRVIVSUlWMh5GsOVoKxhhqNgUKdjqtfBig4mAVRViOCRlDKFk5iyXNrRmwLkG2wB9pbE3wuVqUk1Cj1FRGhlRWSOBIr8zaRBGlmd2DAWS5v3GLXCvBMfLilmgjglWMqiRApywzMbt4mDOV0Ahi1iDu174A3Jnyubc6KBb2PMdOYfgmqyX7arnsVwPnpKASGWMyip71EEcjynoPEVRg67DwsCuw22GC6UlRDtFyZV8nXlN/SjUqfhoHxx8+74QfTwTwD8ZlDrt3LRFwo97acBThzqdCByJqlD1dIjCyjsWWZlDe8oQfycc8v4oad2SOjqAV681oI7b2F05hlAPYlN+uDVFXRTLqikSRfNGDD7QcdeYZXFNYyICy+y4JV0/gupDL8iMBW59YTtBThfM1Dk/0RDb+1j68NYek1Og8uS7n7eav22+WOIpqiG5jk56fuctg49yyDY/BwSfxhjll+exSvyzqim/cpVKNta5W+0gFwNSFl9+A+SZZMwsayVf/wCaQr/ejY/nxyOTg+1PUN/OlP8AD0nBPEwAxMggHVC38N3f++xx2x5NTq2paeEN+MI1v9tr4vYmA+KoGwFsLGfTtIrnSwVJo4lJ6PeSNnYWPS/g3F7q1tjufrp9KgAjU50pfzPzF7AFiAQbA2wMzymVKeONdlWWIC5JO0i7knck9STue+AA5kfBQk93o9htY3k3Pu36YesImasBBQE/ulFf5uQv9o4e8Ag8YgnNKaw9miqm+0KP1fbhK9NdDNAaSsS5hMK081gO1yAf4QZgD2I+GG7jpv8AWUA/7DVf3R+rDxPRJPBypUV0dAGVhcHbvgPIWay3nNRdvpWEtwbW1k8wEqLiz6lFh2ONvyrOHmtLqqJVQqyeFXjJDbMDGfEQwJPsFfrRgeE5bkVDHeRaiEfsZGRmYkrrWQuSQSvskqpXoRdb6nS/fwhmF5+TRQx6GIcvLDHJPFeyuscnLc6RewYpYAkkLucB6ey+tSaNZIzdWFwRY+47jY73G22MwzXMDJnUqP4oAY6YKjaG5nL9ZUg7Dcx8sgn8XpbDXwX9GJVMruq+ItLIJGvvfcTNpUAWC8uMDyxlmaHmRtMCRM9QswsBdXbxQ79AV9agG9gdNibXwG+xqAAB0A2xywkZ3xaaCliZwnsjVI9wo3AsqwK17EqPqp4l8V9sKkXpReSUxc2QuNjHDRKpBvpPilqWFgeu36DgNiwucU5ugVqdfG72V1TcqrdU67SOLqgve51eyjEZ5WcUVM4ARK6QSMiBZJo4AC+ykilj5gW+zapBY7Hywz8GcLs6GSrBU3BijiLwCIumqQroYPqYvpYuzMSp3sbYDsOQyR5e0gghSuikao+jsQzLI0gQNpU6XTwWsLA27Xw5ZdWLNFHKnsyIrr8GAYfmOFDh7hgSwLIamaMTLeWGEQxoCbh47pEJPCdS6teo7m98OsEKoqooAVQAAOgAFgB8sBzxMTEwA2uyGnmbW8KF+nMA0uPg62cfI4rHKJ4wPV6tgBayVC89bD8q6y3PmXb4YN4mAB/deojsJ6Rz5yU7CVR7yp0y7+QRreZ64+vmNFVEQu0TsdxFKNL7dwkgDgjztcYN4r1tDFMpSWNJFPVXUMD8iLYAa+XTwj9iy6wPwNQzMPgstjIn8rWOwAx2Q56oIWoRqdybDmW0sb2ssikoSeykhiPqjHB+Hwv7Xnmp7fVVg6bdtEoZVHuTTjg61agrJHBVIdja8TEeWh9aN83Ue7AHMTCiKmOEgRySURH4KoQtDv0Aa/LXpsI5ABfdTi9WcQNEg50YQsQqyK5aIk9+YEJSwubugXtfAEo01y697R3Veu5NtRsVHS1rgkbnFbidrRIfKaI/ZIuCFFCqIqqbi3tbeIncsdIAuxJJIG5JwBzzNEkjj0h9LTxgPpNiA5uwPl4CL+9ezAkAmdseRQ27SUHzvKQb/pxoGM3r5Gany86SH5tCrAH2SkjiQfKzDGkYDP8AjkXzGnHnRVf91MPlOCFUHrYX+zCHxsbZnS9f2nV3sbfVXD+vTAYP6bOEKpJJqqmQeqSBZJwpUaZFupcqd/EG3K9btq96j6JKljUmGw0MOY3sX+j3FhL4Cbn3N0sy2x6L4lzGnUer1LKsc8Mty7BQQoVWW7bXIkuB5A+WME9EM4AnTTcMRqLOgDADwqVfZrXJ6r16npgNlM8nqsmrUDMwjQOWOxG97zSDcahcEfDCfR0il2a1wzN4T0sZqeJAw8waVl+3DbJCDRwlQAqll0jQA1zuLRu6gm23i6288LmXU7kUytbUZKd5CBtZTJPM3vHNZh7g3ngNKgpkdbOisAQVDKNvCOgKjHSOHKUEkU8YJABsvUBSoB92kkYHZLVtDQrI4LEJGTfw7mNASSRsL9TdrC++1gv5n6Uoola4jUi5UMx8Vu1gLht18J3AO9umAfaehjS2hFW3kB3679d7DCrxhQly0ME9UKmVbqsTeGNSdOtiR9GoJJHiDGx0hrWx18LcdNUltVLU6TukiwSaT203I9wIPvINrbnqCJ5KhqhojEOXywrFdT2bUGYKSABvpF7+Jrhe4EMvokgiSKMaUQaVFydh5k7k+87nFjExMBMTEx0VtWkSNJI2lFFyf+m5PYAbnAd+Jgdmedw08ayVD8pT3YHba9msDbF+NwwBHQi4+eA5YmJiYCYmJiYCYBplEMkhkj+j0EqrQvpBa9pNSqdD2I02dSQQ3ngpXVBRRp3djpQbdT3sWW4UXYgG9lNsdlPFpVV8hbqT+ckk/MnAARkcsJLU0ii++kjSrdyXVfASSSSUWMna5OF9jMipDJSzxrECykaZYwqSRnwGPxCya/C41bADVbGhYrTPd1QEbeJhtsOi97i5G231W7jAItRE/KpQ8bxH12nurbHa7HoSCNZbod98aHhR40n+lpV7irpz/SMv/KcN2Az/AI2jvmMNhv6jV/oQD9OHdahY4Q7sFRU1MzEAKALkknYADvhN4sv904h50FSB8bxnGOek30hyZiy01MWFKgAAAIMzAe0w62HZfmd7WDt9L3pCGYyCngsKaJtSsRvK+66/yVsTYbdyewDP6L8pqKekJkAAZ/Dpkc3UgG5MKSqd/wAYbfDoB9HvBVgJamNlkvqVCGV1A6Np5kbb+7V8MalRgNIsQRLk7FpI1cnrfTyVY7C53NsAVqWC0KAuQGa179iWLEHQnsKGceEex88C6fLpRM5kHKUQnQWAsGdbyb36cyZVCkfgz7sHKxBLUJEB4IxY/HZ3+xeWvvEre/BTMpCNIAve5PXsPD039vTgOdDCOXaykNc7WIIY7dhcWsOn29cI/o5oKIS1IFLHHUx1E4DlBd0E7hWjJvsuyEC1rLcWZb6Ai2AHkLYyOfLWknzCIByRMauAIxQiSN2WVEdbFTLGNPXrqPbAa9iYUsk4pVRAk8upKhQ1NUkACZSLhJLbJMB1GwbqLG6q24CYmJiYCYW+NqRpFp7xvLCs4eaOMXZwqOYxa4uBLyyd9rX6DDJiYBYzCKVo6WHlyNMGjdm1fRppI181ibSbXAWzEtpba2pTtNzuZLzOXyrrytOrVbSNfMvtfVe1u1sWsTATExMTATHwm25x9wAziI1bvTh9MUa/TGwIZmU6IyDsQARIy9xywbhiMB3ZPmsVVLK8MiSRxERhkfUC9gz3A8OwKgMCTu4wZwucH05POqWtaYqE0iwaOMaUcC5sGuSNydOi+98MeAmK1GCdTm/iOw8gNh3PXr269AcccyN10A2Mh0jcXsfaIuDey3PQ/ZiyiAAAAADYAdh5YBP40cCan8JJ9ZpenveYfm3P2YcsJ3GqNzacqbH1ql79hJIW+O19sOOAROKN81jufZy+oIHvLIP0Y888CxO1UAjldiTZiLjysp1Nv2VX/gsL49B8U2+60V+9BUD86nGM+iShMksto1YgDfTqYXN9gytGBtuzqB08SnqGqZRAjAIl3A20BbrfvqREkRT72hiYe6+H+niWmgZiLBVLsFuQLC5Cj5dABc9t8D+E4LoZCbtcj2gxUjqLiWUA9rKwHuGLHE1SVRVWxZjexP4m6j5yctD7mwE4bhOlpHtqJKm24BBJkt/OF1v+Kq+WOya0k6qb7HVYpcERnrcqQPpGUjdSTHcXAOLVPCIIVQbiNQove5sLXNgTcnr8cfMthCqSOhPbp1NzsbXLFmuAOoB6YC5hCzSgkp6uOo0voFSGZhuNMhkjOq29hz9W4sAuH3FfMKRZopIm9mRSh+DCx/TgEk0PKeookUGxNVToRcEli0kXiuAsgZ47eXMxbo83NGVGmSahkj5sEq+NoVABMTD23UKdS21NbULELfHXmNU5gpay15YSVmsPrpdZR8SyyxAecuL062hmVBqelf1iEL1ZSDIFXsA15YR+TgD2V5lFURrLBIskbbhlN/f8j7jvi3hQostUSWpZOU3LEkDgakkib8FIlxrVCfCfCUWRQpG9zmU5tzGaKReXPHbXHe9wekiHbWh7NbrcEAgjAE8TExMBMTExMBTzeu5MTSadRBAC3tcswUXNjYXO5sduxx15TmYm1ArodLaluDswurKR7SkdDt0IsCMCfSBXRx08aS30TVEMTWBOzSAt7O+6qRt3Ix3UuiOtqmJCIlNAOwVVVqg6vcBuPlgCebZgIIy+kuxIVEHWR22VR8T1PQAEnYHAappCIo6ItqlqCWnZbi6XDVDeYViwiG9xrW3s4t5SjTyetSBlWxEEbCxVT1lYHcO4tsd1XbYl8fchtK81Ve/MOiP3RxEqP6TmR7+TL5YAyosLDYDEZgASTYDqT2x9xXqRquCbKBcnbY9Qd9tuvTy9+A4QOWlc3FkAUAG+5AYk7XHUbb9L4t4pZUvg1kkl7NuT0I2+HnYbC9twMXcAlcbNaaAnp6zR/K8so2952Hww64ROPVvPTj/tVF3t0mmP+V8PeAzzjC/3WgA70FSP0dcY76N2mlDRaQ0CNrKs0hGpvNFSRWsATcoCD9dcbLxYx+68IFv2hUf5fqH58Y/6Lcp5l5WLlRIFVA6KNRHib6RSrNptsvitf3YD0dw2tqaK9t1B2JI38iWbb5/Z0xRzEl6uNLXUFPl98lP9qGH7cHYU0qFFzYAb9dvPAOjYmtk32Bcj3eCmA/4/tOAIZmL6B3B1Ab9R4Vvb8pgehG1+2LyiwA8sDJUY1I8ewVbr8OYSRv1J0dui9+xTATExMTALFJSkrXwADUJjJGPPmKsqk/zuofLAnhbMP2RSEHwzU8kFydz6s+qC++5MUkjfPDHAdOYSjtJTxsB743kV/wAzx4Tpo+TUSLb9r1STK34qyI2pV/mkRLflHAH8vAjWIbA0tSac27Ry25SfY9OfiuC2e5Lz+XIj8qohJMUoF7X9pHH1o2sAy3HQEEEAiqYNVXUxHZZIoZQfy1Z1J+QSLEzKs9WnDOzcprtYDYWWzD7RGQOt2fAEclzITx6raXRikqd43X2l946EH6ylSNji/gHmC8ipjnGyTEQzb7XN+RJ8dZ5XmeYt/ZGDmAmJiYmAzn01yAwUcPeWsj7XNlDEkDv1G3vwdTL2lrWvvCKeASXuCzI0rKhHl4w7fBRYhjgD6TZSMwyofVDTMfEq22jUG7bdX+JvjRlH58B9wAqeFoFGulgggnVgyyJGqE2YMysUAJVxdWHkfPB/EwA7LsyMgdXTRNGbOgOobi6srWGpWHQ2G4INiDiZhGGUQXN5QQxBAOkffG3IO9wtxcguD78UeIpVimpXW/PlmWIWv40szOGA6qq6nBPQ9Ou9wVIjmfm3XWVWNjfRawAS/QMXZutr6lAJtYASAtj7iYmARePyObBbr61RA/DnyWt+fD1hG49H0sX8Zof95kw84DP+KWAziAn941H+WMx9ENCRG8oveSQISHtYL2bZkuST4ZAt7AgnGm8Wf7Wh/iFRYeZuMZh6IK1VU3iYlHB1LubbEhQLP230uotpur4D0eowDy4fsybz03/tAH9AwcVri46HC/l0h9elW344v5aRAwHz5p+zAESoFTfa7Lbtc6b26G5Au3UHrtbe5DAyZ/2SoB7KSLdiJbH7V726fI9+aZak6aX1Ag6ldGKsjDoysOh/MRcEEEjAXMTATIc2Z3kppxaohsSQCFlRvYmS/Y2IZfqsCNxYk3gAWa2WuonP1lmhHxdUlH5oGwvcVU5OYGMHaopLW6eJZkjJHv0Tf2Rhi4oABpZD+Dqk7X++hoPl99xT4mpx69l7nu8sP9KPnD88AwHdR1XMqqaToJqN3I+DwEf4hx1ekaFjRPIpsYHSY+9Y2DSA/wAjVjrykaamjS/sUtQnx5ctOn+WGWrp1kjeNhdXUqR5hhY/mOACUoNbRyRP4SUEeoG5DctTrHvVzcH3A4IcO1zT00Mrizsg1gdnGzgfBgRhS9HeZPyY4yPFznSS+9ipqAbeXiiFvccH+Ek0Cqh3tFVSWv5S6agW9w51vlgD+JiYmAzb0pRn17Knu4GuZDo3JLKhAsQQR4dwRjSRhJ4hypq/MYFFuRRHXKST4pJFGmMW66U8TC42devTDtgJiYmAecZs3MFLTWNQw1MxF1p0P4R/MmxCp1Y+QDEB9RFlrtY3FNGY/drmKMw/hKiJ8pPjgnmNGJonjbYOpFxa4v0Iv3B3HwxwyugWCJY0uQLksxuWZiWZ2PdmYkk+ZxbwFKjqm1GKS3MVQdQItIOhYC9137Hz2JxdwKzd1SWme5EjOYlW5s4ddTgixBsI9d9iNFrgEglcAh8eN9NGP+0UH56mX9WHzCFx/wDfo/4xQf7xLh9wGd8ZNbNYtr/6vqf8sYz6M4NTsvMjAPiZNDPI4TpYAiwBa90u4tsLXxs/Fwvm8Ava9BUYw30dZiUmaPs4vbYglSDuGutrXNyNrX1R7uA9QcM1ZkgW/VfDcMGvbpuAO224BxRkITMFsDdyL7bASRPc3+NKg+Y88LnDOZGKYMxFmskhOxY2Gnc+IsLjwP47E6S4wd4yBV4HS+pjoTSbapEKzxqTcABuU8e5seZbvgC1bYTxkkbgbWW+xK33IP4X39em+5PCqOMaGcAR1UIcX8EjrG6kC9isguCGAuLbfmwxUdbHKLxujj8lla39EkYAZxXC4jFRCCZqc6wo6yJ+Fi9+peg/GCHtgpRVaSxpLGwZHUMrDuGFwfsx34ATUU1KS9KnMhJJemuFIJ3LQEkKp6kxtZSdwVN9QcuN1Hqbsb2jeKXb/wDVMklvnotjjxVGS9Cw+pVqfk0UsZ/v4p8X16VGV1nJYluUyabFWV7WCMrAFWuRsR3Bxf4pk0rAbAkTAgHuVjkYD82Aq5dHaph3ubVm/uNQht8th8sM2EbibMuY1PJESNUUlrGxVjJAQD79jhhyHOhNdWsJFCn3MHUMCP7Qt+TfvgFbKImizWpi6IaiKRPK0sFS7j/zRI3zGGLLXIzGsj7GKCX5tzYzf32iXAHOp+VmTyC4OmnANri+ivB+xTq+QwwyALVwTXFp4jCSL7sPpY/lbndfMeeAOYE57mjR2igAepk+9qb2UdDLJboi3v21Gyjc4+5zm/KIiiXm1Li6RXtt0Mkh30Rju1vcAWIB5ZJlPJDM7cyeSxlltbUR0VRvpReirfYeZJJDuyjLxBGEBLHdndrapHbdna21yew2GwFgAMXcTHVU1CxozuwVEBZmY2CgC5JPYAYDpzPMUgTXIe9lUbs7H2UQd2J2AxX4foDFGWkA50rGSYjfxt9W/cIto1P4qjFPJaHmuK2YNzGH0KNe0EZ6WU7K7jxObX303suD+AmPjsALk2GKuY5gsKgtqJJAVUBZmJ7Ko3Nup8gCTsDirTUskviqVAW90hBuANwOZbZ2sb6d1B6XsCA4UIM83rBuIlXTCNWz6wC0pW23ZVvuBq6asGMTEwCBx99/i/jNB/vEuH/CJx8PpY/dUUP+8yYe8BnfFxH3YgJ6CgqCbeWMN4myNqVo5orCyR3C2GhxEgLDe5LMsjXFtJF7jbG3cZn/AFvDtt9z6i/2HCXWQozVbkfeqeaP4grVKwHkCIxgKXDPGPPXS5CMAAQq7Nf6u+xHU6LaLXLC+qVdJyGWHM8velDjw/e3BvvG10de5COAD27AkEE4ZnfBrrAtTTqzxqimVb3ZPooXd9rHQWlt3sBvg/wRxlKgDLpEilVUWJ5jEhQoUeyoBW7fVuAg+o4H5crHOlkljDTgKKqIAMNViOYIpAyyAm1j1OkFbnaWlU0dHHKAIRTuwDKytpEhIXeNmZbkBgSqyQtv96Y2GNFzumWsRaumRTUqoEkYZAzRm5ADHwkg3ZSfA41DcMCFTMaeGsVoZZNLA2DSJ0dLtpkVrsjLc+Jg1lJ1BlLPIFzLM7rqUaY6j1kDpFVX1ezcpzrKyNsSDKu46hQNTPXC3GVPW6kXVFOm0lPKNMiHvt9Ye8e7pjP8sohJeJ/o54l1GFPaiT91gsW1wsQr6VuUbpzAEGObUYKKXYBlsY6lANaXsFkTTsdil1F0cEKNnRYg0HiLhpKj6SM8qoBUiQXs/LYOiTKpHMS46HcXNiCcAs1z8ShFlQxTUzGWaM76dK6Lqfro6SOytbcK17EEA1wlnjzLyqgIKlBdtFyki9BJGSOh2JHbUp6MpNPj/I3lSOqp11VNKSyp+7Rn77CdjbUt7G1wenXAI8ikVoUgnl8gNYm9hLUrceZsYr/EdsXI5XjUGMkOFKq35cLAL8QRe/2d8L2RVnrLyvGzMjOI1kII1Wp1VXsdx9JCT/KOOPGWf+r8sqFBklDgsDZBushPnuNx/wDCDDxlnd56ZrAGWpVdBNtkpr2262apvffcLhgkzf1qFKOl+kqFI1ykHRSmNgQ8jDYyAgWiBu3eyknGf5qsVRLT+sGWNYjM8NPHYVFSJGLBrXHIjEKINT6SQpsBsca5wQrilXVRrRrciOAEEqg2Be22o9SPhc3wF3JsoWAMbmSWQ3lme2qQjpe2wUdAo2UdO+CWJiYCYTc5qPXauKkUHko3NnO4DCIjTGfMO5XY7FQ3mCLXGXEiU0b6mCqq3dvIdlFu5/Pa3UjFT0XUJ9WaqcMHqm1gN1WIbQr7ha72/LOAc8VMzqzGo0BWkc6Y1ZgoZjc9fIKGY2BNlNgemLeBeXSGWeaSzBEPKjvazad5WAtcePwbnfl3AA3YLFHQaGLsxeQixcgCwHQADoOp+JOLmJiYCYmJiYBF49++p/GKD/eZMPWEbj0HmJtt6xQ7/wDiXv8A5YecBnfFq3ziBexoKgfbjMOGMxlqErGVQ1wVVhYEySCdkspFush72GkedxqfE0hGdU1u1FOR59v1fpxk3oilB5sf1jLE1vcusE/K++A1P0ZqCVF7jkke7dKcEH7Onxwsekf0UNEJKnKxa4PMpx5HZjD8iw0eRIXrpw3ejVLaSOhi6+8JBfD/AIDzR6POKuVoH0rThmZgBs62JbmE+0ANWxI3KnrqDaTVZJ683rlOzxVDRhCrFSjaCWjEylG1agdPMBJQove4FT0s+jsvevoFK1SXaRE/CC27qPxx7tz8bXHcDcXQtGoLa/AqyIGCXbTvbUVAbUtw1wRpBuF2iCik9QkgjqaWVJISWURyRh4jYap6R2YNoNxqjbWjG+ohr3tVmb8gpK6nku4ErqjRhRJcc1428VOxYnWp8DanaM3dxjUZ1jlCrKusbEN4lsT7LqR4kYg7FbeK67EjALNeFH1aoZS6WJRGJUqx2YCRPCQw7TRy6jsT0wAinnchHhIEkbXj3spa+jS2+ySG8ZABC86msPoxjRcnzJKmFJo76XF7HYqRsyMOzKwKkdiCMY/WUS0qyKY5aSNg4cPCeU3NRVYty9cdyFU3WSAXUeEFSMdvB/E5oi5M3rNO9mkPOibTJ0MgbWdGvbUkh0g7697EK3pDoGyqvWrTX6lNcsikkRzi7iwuANTAEHyMg2GEWGulzDMYzCNCxEkeFXKrruWswI1nUABY2YqPfjea/OaDMoZKOVwnOXSFksLkjUjRvcxuQfENDNuPjilwTwGlKxZ4lBsFvcnVpv79l3sL7kDxXv4QpejXgTkB5Z2d5HfUzs1zIy6gDe5OnxNv1Y3PQKcaXiYmAmKmZ1fKjLbX6C5t7z2PQAnobAEnYHFvGaekTicQrK72AjGlFvYs5N1+epbjrYqxAAQmQF/iOM5lmFPlwBsWE9S1tNo13K9TuxNje+lrC/tFtqRQAABYDYDyxnPoWyYLTyVz6TPVuWNjfQimyx+4jcnv0B3GNHwFLNpmCFY2CyvdY7n61va6NfSPF0I232x30lOI0VF6KLDoP0bYr0p5kjSfVW8aWY2Nj42I2F9Q097aTYjURi9gJiYmJgJiYmJgEbj1vpIx5VFCftqX/Vh5wh+kNPpIiNz6zQ7W2FqiSxv87f8AXD5gM64zF82ht19QqflthRqaSjcrLR00lJLoF5YZI2sbdDHDK4I6XUoL2w4cVuBnMJYXUUE5I8x3wlZbwNUgIlbQNKyLYT83m6x2X6OzgAGwDeXwGAK8L1lVTKG9bR13W75fVXBIRei6Nvo1/P54MtnlY+3rbm5tpgoURt/xfWJj089OK/D2RRyTGARmJlXmMCtQhCsSAw5gsdwbb72PYYc/XaKiuvMVXbqgLSSMR5Iupz16Ad8ADfhiqmP0kkre+oqWI8/FBSiKNh7i+ED0l8Btl+nMKSZQ1wskYVIwSTsYkWwA6eEXItqvcE414ZhVTG0NPyU/dajr8VhU6j/LZD7jjoiyinpnFRUzNNPuqyzEFhfqsKKAq36WRbnvfAKHBfGEUpWMNrElyoG/LIHiNtiEsVB6XJUgXZwjtQ1AfVGW8LKACrkkhhfWGsOvUMCb2uLFWUZFn/BUrVM1VlWlASHanddIBU3IJ+9rchW5TsD4jcLa2O3IeOjAsVNVaoqghlkE6ta531NcAWci+2x1WPTmYDW6a6ykk7Cynqb6juxCkrudDbgW1Oel8ccx4UpJiXamj5h+ut42J7XdLN88BKbNoplj+kPiW2zXU6t7LtrstiAxsRfxXItgzT8SRauWSWKnSzDpcbdOtyfIWvcXJG4IVLw4JKqSlihVQFtPKriaNTa6xyExRySsbi8bOwANzjUcuolhjWNAAqi2wAHv2Gw37DbHTlYp40EcBjCjoqkd/ET5km9yTub3xfwExCcV6ysSJdTm3kO5NibDzNgcKGf5+ZFIHhQ9jbx6jojBt2YhnsDuqj8YjAd3EPEAZfC2mMAsXJ09BqJJ+qAviPTqo6sdObcK5S2e15qJQ/qNORs1/wBkON9wfDvfe3RdKeRHXWO+bTigo3LRag1RUD2VQX1XN7MXe7W7kL2BtuGR5TFSQR08C6Y4xYD9JPmSbknuScBSzTJG18+lcQz7arj6OYDbTKo67bBx4l26i6nrpc+54aEKYaoHS8T3OgH8KCvtRkA6XFgTZTpNwDdRMqKzsbKoJJ8gOuAS5OtWomnVkkbxREeCSnU9ArDxKxFta3KnoRa4wB2nhCKFUbD5/Mk7knqSdzjswvLUVlNYSoauL91iCrKo7a476ZPe0ZB8kwTyvOIKgHkyKxX2l3V0Pk6NZ0PuYA4C9iYmJgJiYmJgEbj9PpIjf/6mh2/8RJ+m/wCbDzhH4+9uL+M0P+8vh4wGb8Zf7WT/ALtqMO9HXRVUJ5E4IZba4ipZCR1sQQGHkw+IwkcZD/Wy/wDdtR+nHSmmWGJhCpmCLpBaNdXh3VRUBuUPcrb27YBto+DaVC7ESyNIdUjSTStzDawLqW0Gw2A02A6Y6I+dTPJHT0EEUC20SRtGNV92Jj8GmxJ+sb4BRPIPvkM8YNtpI6hh8ddNPIlveVGLxpVccwZbS1JVvqyhnG3W08agH4tfAfZc1nkupqogQd1p/E4H5SIJWPY+F0xMny+laH1qeQ6ZLgtKTEJACQLl3aRkPUI7lSDstiMTOzJPByXy6VYmuDEJ2j1Dyb1YONJt01b33HbC+eJoaSQcylpIpk8N3qeZKotcC8qo9um2r5YB6iqnkXl0sASIC3MkXSlvKOPZn+ehSDcMemK2bcPQcgrUBKiJbsfWdJI1NclZDbR1aw6C4AKgYVJOMqmdbxObE/gIQWtvvuZQRt18Puwu55nIjfVM8QZRqV6qcuwJNhohXVLGbbkpYe7AMWV+j+ibx5bWTU7b+AMsi7dCUkBJBBBvq3VgehBwvZz6OMzjLPCY5m06Q8EnIc7qbuj/AEbDwjbV1AI3G6zHxmfW4xTSvLI7CMM6CONSzqwZUUhrFgrNumrSuoNbd1yjjbMOXG8RiqE5aallDqzbtHI6v2GsKPEG2YE2vgArZnmdOGNXQTmxY8xEJ3YFlsEug0y2a+odWsN7YsUfHlIzlTI0JNjpcOoUG+uO/Tq1/LbDZT+l2JQDV0dTT3F9QUSIBsL6lIPU29nF9eNskrRaSeme+1p0C/4qjAJVdxjTQopebX9HLywp1alEjIh26F1Fr7Dripl2V1WdlVjjanoVZGM7CzNylKgRD5nfcDz2sdFo+C8lciSOnpX3uCrBl+zUVP2YP5txBSUiXnniiUbAFgDt2VRufgBgPnDPDtPQwiCmj0INyerOe7Me5/6CwGCVTOsas7myqLk+QGMy/wD9mp5aqOCliaRTqLyv4AFVSxKruTsD7WnHdU8VO2m4OsOlne1/v3KfSFGlLh033OmQgnoQDvBG05EkgtF4WSJlsbglg76uh9ghdIKMpNzfYk0gHUgfE+ew/PjEpeLGRo1mq2DiKOSQFiAdErB+9rm58PfTizlGdRzFCJg1206ma9xDK0zbnyhbby0nywGxiVfxh9owNzTJKWqIMsaM6+zIp0yJ/AkQh1+RGMjyziKB1WTUoIijYqWHg0zmQardPo31280PlgdVZ9TxLIxl1qsZiAFiWbmrIjDzJDPv+TgNfOX1lOLwVHrKLe8VQBrI7KkygWPvkV792HXBbJ8zSpiWWO+k3BBFmVlNmRh2ZWBBHmMYanpITnWjnZFIJ1XKgM8jOoIO3hDaW/zwZ9GvHLPms0MgtFWDmQki2p0GkvawA1qhv0F0HckkNmxMTEwCFx99+j3G9RQC2/aplPw/6H3YfcIHpBH09P76uh/NNMcP+Ayz0hZiIM2gd4KiWNqOSJuRHqI5jECxNlvse+2xwutxjSxRrEIK+I7BXNHDrsLAAF5SLG3YfZjdcTAYTS8X23ikzpRbpHR0unbqSNwT2J+GO8ccS9586/qNGMbfiYDDajjllXU9TnQUdSaKkFvfe1hgA3EtLKNK1edb7/RxU637fUcEjtbHpHEwHmJ6agdQjPnZRfDpaKMgbdLayB8MfYMvyvllV+6mlrgn1SAk3KtbV12KDv5joTf05iYDzZl2VUETF4mzVSV06vU4m2PW3Xf3jfBVpIG1qKrNBe9waFN9QAbZV6EAeW4B6gY37EwGEx10X76zO9ySfUEvc2DfVtpOlbjz3vvir61R3aL1qpswsUbLrnva/wANTW26nHoDEwHnCry3KpNX00y6r30ZcRbUwPhsdiLWHuJHfFSoyDLGsBV1Mem9ytA4JvYHV4vIW+Z88emsTAeaKHJ8vjZjFXVIZkMZIoJLhWAVivi2JFxffZm72IvpnNEot91JdhYk0G58JQFrNuQtgP4KHqt8eiMTAeXmyTK52LfdGskbq1qNj79rHYdcWafh3LE16KyvGpdLEUbeyeo+Btb3i488emMTAeXH4fydOtdWLfa5pCL/AA38sda5Rkg/+41PvHqt8ep8cQgvewv52wHmGLJsoKG1fV6TYEij8jcbjvfvi7D9zYJY5PulVq6PFIoekP4HaIHcHSBcWBF/lj0kBj48YOxAI94wGWr6YqX99J/VJv8A1Djsb0w0f75H9Ul/9TGnaB5DbH0qD1GAxfMuNoayajWJzNI1bTXK08kSoiM+51M9zdz3G3wxtOJiY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60" name="Picture 36" descr="https://encrypted-tbn2.gstatic.com/images?q=tbn:ANd9GcQ53ydgwAasi99AuEKAf9CSKGKaitueSXj2jQILPuXdx4rRNTA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608597" cy="2071678"/>
          </a:xfrm>
          <a:prstGeom prst="rect">
            <a:avLst/>
          </a:prstGeom>
          <a:noFill/>
        </p:spPr>
      </p:pic>
      <p:pic>
        <p:nvPicPr>
          <p:cNvPr id="1062" name="Picture 38" descr="https://encrypted-tbn1.gstatic.com/images?q=tbn:ANd9GcSkGa5VFteE2gvXcFM_n7sI8MnH0pqfa7qHiyB5jb6S7WsFS3b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5286388"/>
            <a:ext cx="1785950" cy="1398995"/>
          </a:xfrm>
          <a:prstGeom prst="rect">
            <a:avLst/>
          </a:prstGeom>
          <a:noFill/>
        </p:spPr>
      </p:pic>
      <p:sp>
        <p:nvSpPr>
          <p:cNvPr id="1064" name="AutoShape 40" descr="data:image/jpeg;base64,/9j/4AAQSkZJRgABAQAAAQABAAD/2wCEAAkGBxQSEhISERIVFRURGBQUFBgUFBQTFRQVFxUYFhQUFRQYHCggGBonHBYVITIhJSkrLi4uFx8zODMsNygtLysBCgoKDg0OGxAQGzAkICQsLywsLCwsLC80LCwsLCwsLCwsLCwsLCwsLCwsLCwsLCwsLCwsLCwsLCwsLCwsLCwsLP/AABEIAMABBwMBEQACEQEDEQH/xAAcAAEAAQUBAQAAAAAAAAAAAAAABQECAwQGBwj/xABBEAACAQIDBQYDAwoEBwAAAAAAAQIDEQQSIQUGMUFREyJhcYGRMqGxB0LBFCNSU2JykrLR4RUkwvAzQ3OCg6LS/8QAGwEBAAMBAQEBAAAAAAAAAAAAAAIDBAEFBgf/xAA4EQEAAgIABAMFBAkEAwAAAAAAAQIDEQQSITEFQVETInGRsWGBofAGFDIzQlLB0eEVIzVyJDRD/9oADAMBAAIRAxEAPwD3EAAAAAAAAAAAAAAAAAAAAAAAAAAAAAAAAAAAAAAAAAAAAAAAAFLgVAAAAAAAAAAAAAAAAAAAAAAAAAAAAAAAAAAAAo2BB7wbYVHKl8bei46LWT8Va/iQtbSda7Smz8ZGtBTg+PHW9na/0a9yUTtGY02TrgAAAAAAAAAAAAAAAAAAAAAAAAAAAAAAAAAHJ717yuCdDDRdSq9JZdVBefC5TkyxHSF2PFM9ZcLiNk4+vJzmo5pW+Ka7q5pWWhTz78l/JEeaf3Tp4vCzgqkE4NZZuMk7q/dlbk1rw6k6X1KF6RMPRYTTV1wZpZVwAAAAAAAAAAAAAAAAAAAAAAAAAAAAAAAA5jefbcoy7Ck7SfxPmrr5FGbJy9IX4sfN1lqbMwqivF8XzZnrC60t6UrcFd+BLbminK/KwgZsNj+zdpcHx6Flb8vdC1N9k7F31XM0syoAAAAAAAAAAAAAAAAAAAAAAAAAAAAACO2/tL8noTq80u6nzfIjadQlWNzp5xsLE/lE3Vk7u7bv1dv6GC0zM9W+IiK9HYYanYnEKplg2rg51Y5ITdOOuZx+J9LHZjaVZ18WtsHB1aMXGrV7S17Ozi7eN2zkdC3U2xiKii3QjGpJaODlFP5tK/g2N76EV85dDuxjHUorNFwlHRxfLprzRqxTurNlrqyXLFQAAAAAAAAAAAAAAAAAAAAAAAAAAAAB5z9rmLlkp0ovjdv8CnJPXS7FHTaA3H7sZN8vkY7z7zXEe67ulXRZEocrNCsSd5VK0loupGddnI25PG4/B063Zqynn7Ryje3avS8rO0n5kJiGqmO81dvsvEJNdJ2/szTjtqXn5K7hNGhnAAAAAAAAAAAAAAAAAAAAAAAAAAAAAPN/tSj+cor9NJLzza/UzZv2mnD2a+Bo06DVPIstWWWE225TnH4m42so8l6GPm3O22cc8vTy6yl07Mmr30blF6FkS5Mo7ejC16mHnHCSjGs13XLRW5pPk2uDGo31c28c/wAAxtOaVSjUvKV3L443vq3JX+ZZM1mE8ftIl7Vs5SjSp5uKjG/nYqrtHJrml2sHovJG95y4AAAAAAAAAAAAAAAAAAAAAAAAAAAADjvtK2c6lCFSPxUpXRRmjtK7DPXTUwmMo16ac8qkl3ovSzds1vbiZJ5fNsibx1ha5Rcnkd4pLW99el+fIrievR2Y137rqeJsyUXNN6ni1a5ZF4Q5dyw4inCpq+PgJ1KUTajNhY5nCC6pehOvWdKbTqJmXXI2sYAAAAAAAAAAAAAAAAAAAAAAAAAAAABr4/CRq0505cJpry6M5aNxp2J1O3mdPAyp1pUprVcfG2l16W9zzstdS9HHfdeiVoUlGNkVR2JmZnq1MTFormFlZhrRxHK5Hm0s5Ve3a5j2js127PdjAtRVWXGS7vl1PT4ak65peZnt15YT5qZwAAAAAAAAAAAAAAAAAAAAAAAAAAAADFXxChx9lxK8mWtO6VaTbsgdp4KGIkpVIWcfhcW4y9ZJnm5s85PJqpXk7Sg40KlN2nquUl/qXUhFZiInyXzNbL60E0TnUox0ROLwLesSuaLq5EdDCTzd5u3Tmyu3LTrK3m32dFsnt7ReaUbXsoydsvJNN8iv297TukzCq0U7TDrcFjZXSnZ9eq/qelh4qd6swXxR3qlD0GcAAAAAAAAAAAAAAAAAAAAAAAAAADDi6uWLaV34FWbJyU2nSu5RsJXWbr14+R5XPzdWnWui2/0Kt9EmGtTT9eJp4e8T7suS0pYMv5Id5mCrhZcIq7+XqU5I5YSiY82TDbKUVrrJ8X4+HRHm3rNp3Kc3SOHpJXS5aPw0Tt8/maKU1Cq0seF2hSlOUIyWZP30+6+ZOIje0rY7RWJ8k9hquaKZ7GO/NVhtGpZSxEAAAAAAAAAAAAAAAAAAAAAAAAAGjtGrwXqzJxV+mluKPNoRla/ueVNtTpp0cV7EY6w7Kql1/sdiddxjau+ViX6xk336Go0yxsObm6y4wYzD9pBxU5QelpQdn428+AjUztKluWdzG3MVtn5IQjiK6hOo4WpwemdVM8WnKV3O9lfz46Wle0x2jbTPEV5vdj5/DTPh6ksPUy1oqUe8+0tdq7vGnTjFNtt8V+y/FtWYmELRz1935f1l12Arq610f+0buHvqdMGSvRKG9QAAAAAAAAAAAAAAAAAAAAAAAAACFxc7yZ5HEX3aWrHGoac5fevpwPPyT12vr6GGxOZteVvmvwOYssTGpL10y168YrvTjFc7tL6l3W/Sv0Q7d0dPbGHj8LdR/sRlU/lQ9hy94+cxH1Offn8kLtDfeEKnZyp1ItJPvrIrctFd/ItjBzxubxr7PzELqYct43SrFX34hl0crdKUJOflnqKMY+zLq0rXt+P+NrI4DiLd9Q1N2tr08Ti24UsmWLlebUqk5XSTbu9Frz5lHE1vERNp+HpCNsVccaiYmfPTs8Rs6FS2ZXVrS1spLjll1Xhz4O6IU3HZVF5js3aNJRSSSSirJLRJLgkkaK9FU9UvhquaP1PVx35q7ZbRqWUsRAAAAAAAAAAAAAAAAAAAAAAAFlV2T8mRvOqzLsd0FUeuib+h4OS3o21hoYqTSkuuq8zHkmdalbXu5meJhWq1Ixk7QpXWWUo95au9mr8UMdr44iY859In6rctPc690J/iMoJZYxvr3nG8uPG+Vv1uety83SZn5vFtntERMfRWG160nbtmuukvxK54bHHXRTiMlp1tzW3sRJznOd3LKr3bf3Xa9/Q18PSsW1HZ69clp8Oi2+u/7obDYuUr+Gt7LjqrXS8fka8taxHRm4O1rZNTPeJ+id+zbEtY+Kd+/Gau+drPnxMnH1j2XwlXg3zS9tpYmNtO95a/PgYcdLTHSF8/atr4ySV1BPwc7f6WX+ytCMRDFsPbzqVVT7GSb0dmpKPi9FZEeE4qZy+z5VnEcNFcfPzOqPYecAAAAAAAAAAAAAAAAAAAAAAANHbNZwpSkouSjrLLa6ilduzauZ+Ji04/dW4YibalytHbHa6xp1rftU2l6HiWwZbdW+aRXvLDjNrU4L85J078M6nBPybVmUWwZf5XY+x5RjNozp4zESoVHapreP7SSla/Hh8z2MWOJwRFo6w5SZnNFJ61mVNmYeriKnZ06qUpXl3nZaavgn9CvJmjHXmtHRvzcDwuON8m1cTs+UJVIzr026cFU7jc1JOWWyaStJNr3Fc3NETET1nXXorjBgnWscKYnAOFB11O+VUnJSXKqrxytt5rPidjJvJy69fwXVyVrvFFY11aG1qPZ1HDM248Xp8rN+JZivN6blXSK824iPuZN26n+ao25tqy53i9PexK0brO0csV1GnuGCpNJOTt4LkcrE+bz7THkvxNZJEplGIdHsygo042ik5JOVla7txZrpWKx0hlvaZnq2yaAAAAAAAAAAAAAAAAAAAAAAAAxYuF4TXWL+hyY3DtZ1Lk6Na5g236X4mmpxaaunxTV0/Q5LkPMNv7nTlXnKnLLFpZU3a3G662I1m/aIMvHYuH/btqfSF+7u7k8PUVWdWLaUklCL5q2snx9iWbh4y15Z6PNzfpH7vLWm/tn/DewuwMPTcmoZs908zurOSlbKrJK6XLkW+zjp9jzcvjvF5O1tfD87SfZRcYwyRcY5XGOVZVld493ha9js0jU6ZsHHZIzRe1pnr16/NzH2i7IleOKhTffVpqMXo0r5nZcLJ+3iVY566l9rGXlxzNfRsfZZsGTf5VVjpa1K6txbUpe3PxZ29om01r5K/aTOON95enSlZHVKNqXnOMVq20iEdbaSnpG3dpHosCoAAAAAAAAAAAAAAAAAAAAAGjtba9LDQz1pqKfBcZSfSK5kL3rWNyvwcNkz25ccbcJtL7RZt2owUF1l3pe3Ay24mfJ72HwSkRvJO5QWN35xVnaq10cVHT5Fft7+rZHhXDxH7LJuxvIqukn307S8+vqRt0nby82CImdOrWOSi5N6I7zRpj5J3ppbUqKeVxael0vK2bXnxXsy3DeJnTxPGeHtyRk9OiLki/T5mZVVCXG2nV6L3Y07GO09dLXiY09VVgpLonU+mnzI31Ma208Jnrw+WMkzE68u/0Ytn7Ur1MQoU7zho5NqyjrrfV6GW1NT0l9XwHH14utpmNadVRrpPLw6HKzEdGqYYMZjLCbOxVKbqYJybryXhHz5s08PT+KVGe/wDDDpzUzAAAAAAAAAAAAAAAAAAAAAOZ3n3xo4VOEZRqVuGRSXd8Z9PIpy5op8XpcF4dfiJ3PSv1+Dyfau06mIqOpVm5SfXglySXJHn2vNp3L6zBgphpyUjUNGUmRmV0McvI46h8W5UZ9tS0fNcpLp4Mvx2i0ctnlcdgmP8Acp39PV2W6G8kcVek3advhl7e3D3OXxzV5E3raNx8mbHbPnSq061KeWNOTz0/uqM1lk16O/ocx35ZYvEMVsuCYrPbr+BjdvTTajaH7qV/d6mmckvgbZ8k293p8P790TWx8pO8pNvxdyO5lVNZtO7dWbByjKcYzlli33n/AE6EbTMRuG/gOErnzVx2nUS6jZu16bg6GFjpH45LVLq5T5vw4lMzbXV9xg4bDhjlx9oZZYlaZZN5Vq2ra+RHfoumvXq5/aG9tKnUjD43dKbi1lgr63fN+BZXHOty7FN9nW7r7QqYerTfbOthMVKyzO8qFSb7tn+g33bcro047csxHkjmx0y0mIjVq/jEfnb0Y1PKAAAAAAAAIbF704WlOVOpWUZQdmrS0fmkU2z46zqZbsfh3E5KRetdxPwXU958I+GJpeskvqdjPj9UZ8P4mP8A5z8mxT2zh5cMRSf/AJIf1JRkpPmqnhc8d6T8pKm2sOuNen/Gn9B7SvqRwuae1Z+SmE23h6s1Tp1oSk72ind6asRkradRLuThc2OvNasxCQJs4AAAAAHzT9pOwqmDxta98laUqtOTvqpvM1fqm2vQyzEROpe1iyTakXrP2T9iP3ZdWrUdJTbdk1m1566+xXele+minGZsfTm38Xe4bc+Ul3q6T8IXX1KuSFn+rZY8o/P3q1dyqtrwrQb6SUo/NX+hH2a6njEfxU+Uua27sirR0rQsnopLWL9VzIxE1ltrxOHiKzFZ+6XFuc6NRVKcnGUHo1+Jurq1dS+f4jHNL80O2w+98K9F05y7OplaTfC76S4Wv1sZbYbVn1gratoliqSc8uXVzUbW5t8l6l0dn55k4ea5rUj1TtHcjEtNuVJNcnJt+WkbDb0v9Fz63Mx+fuQ2IoZJOE46wdpJ8HbitOTHeOjLWs4MurR2nrH59UnHacYU275IJNqFKzlwvbojNyWmX2MeJcLNa6mNzrp6f2czi8ZiMX3IPJTXCKbu/GcvvP5GiIrTuurM2nemPB7DqZsvZyb6pXj/ABcF6kLZNvU4euPzekbk7FxUO7UUZYefGLqLNFqzi4rlwJ4omerNxuTF3r0tHnp6yp+Zt28DSE2hXxim+ypxcb6XceBGZsxZ7cVFv9usTHxaWI21jKUXKpQjZcXx+kjk2mGe3EcZSs2tj6R+fVXBbzzq3UYQzLq2l6tsoycXTFqbzEb9VvDcVk4jcY67mGZbQx7+HD0Gv+tf6FtMsXjdZifvSm3Gx3pEffP9mWjiMe33qNBLwm2/qT3Yi3F761rr4ynIvRX48/MlttVzLqjnNX1d1LwffJv8txN01epNq+l1fRrwPHzTvJPxff8Ah+v1XHr0hCt8CtrhepaW6iCy3KSV8zq/s0X+fpeEan8jNHC/vIeX4zP/AIlvjH1eznqPjAAAAAAIzeHYVHG0XRxEM0XrF8JQlaylB8mRtWLR1W4stsdt1eHPc3FbO2lSjGEqsJuWWcUkp0npJyu7RlG6bXhpxM9q66S9D2lb15q/L0emYXByXxNL5sq5VU29G32VuZ3lR21Np4CNWEoyV1JWZC1fROmSazt4HvNgZYevUpS5ap9Yvg/99C7H1hqy5eb3kNm6FumTmjydlu7GdaNCNP482VeDTvf0WvoU26Tp8xxmG8cbEU7zqY/P2PXKUe5dpylJu/fUFa9k1r0M8dn10zuf8Od3w2dFU41V8UWoyt3m0+F7cWmTrOnheLcJOSIyUj3u3Tzj/DlaVnpkm76fC0vmdm0PP4bwviLXibdNSnNi7IUEtCm07fXR0hHYrFTU5pTkkpPg2uZRPd9VgpWcVenlC2OOqfrJfxMblOcVfSGeG2Ky4VZe53ntHmrnhsU96wyreTEq1q9TRr7zO+1vHaUJ4Hh5jrSPkuntKrUd51Jy85Nr2M9Ml7ZI5p31eT4tgx4/D8/JWI9y30Te7s33/KP4lPj8bx0+M/R8H+ifW+TfpH1lPYes01Zs+Zre2Od1nT7S1ImOrZlWfV+5y2bJM7m0/NCKQt7V9X7kfaW9Z+bvLCnaPqRm0+rvLDit/talF88sl6Jq31Z9B4RaZx2ifV7Phf7Fo+2HLNHrPUhdyEI37KE1TrvswX+eh4QqP5W/E0cL+8eV4z/6s/GHsh6b48AAAAGHOR26tlUfQO6cptjbn5yUG0srdlfpxduZhy5Z5ph6ODh/di3qj6GOk15lMWldbHWG2sUW1uz8jMq6ZPm25yOF+1Hd5Yikq9O3aUU78s8OMl5rivUVtFbJRWZjTx/C4eVScKdJZ5VWowUeLbdrf3NXko6RPTq933O3ZhgKKUrSqz1qy5Jtaxh0iuHiZ7W2lyRNubXVIyVm+7GWuma2nyZmnpLXSendWnUtbMkuNkuH0Q36q7RuejFiIxfIi7DVasEnFY1/nJ/vS+pTL63B+7r8Ia9zi5cmHFJByezcwz1RRij/AHI+LxfGv+Pz/wDS30dNsBWzen4kPHP2KfGfo/P/ANE49/L8I+spylxXmfMWjo+1ns2JMq0gtGgY1Lrj99ledL92X1R9B4R0x2+P9Hr+G9K2+LmnA9Z6MSNHYLLVEkg6/wCzFWxt3yp1PrE0cL+8+55HjU/+N98f1euKqejt8jpXONhnGzSmcbDtBs0sOOqMDh97N1sRWrxr4Z01o1OM5yje+l1aL8PYzZMPNO4b8HFxSnLZqYbYWNj8VOD/AHakfxsVfq9ltuKxT6ttbNxP6h/xQ/8Ao77G6HtsfqzR2ZiP1dv+6P8AUeyue3xerFX2PXnaMqV4yaUu9D4efPoIw231LcRjiOir3Ww+EXbUaNOm48XGKTS56luSJ1uGfDbdtS1q21IW+OPujPNm6MUoHaG9tCm7Z05dE0c5Znydnlr3lbhdsus04QqT6ZKdSa/9UxNLShzUjzSsVXl8GFrvzp5P52jsYb+iHtccea2vsDaFZZYRhh1LRynJSml+zGN0n5strgmO6q/EV10cbjcM6c5027uDcW+rjpcw2/al9pw07w1n7IYiK7QDSjOS5MdElgKd5L1+hTh65I+Lw/G/+Pzf9Z+jqdjUfi9PxI+NRulPjL4f9GK8tsnwj+qXhDVHzeSOj63bI0UOKALHRJbMwFOpCXaU4TtL70VLkup9d+j9Ynh7b/m/pDBxWW9LxyzMdF1TdbCPjhqS/diofy2PbnDT0hXXjuIr2vPzastysHe/ZemeVvqR/V8fou/1Xita5/whmhujhF/yIeqcvqyXsaeiufEOJn+OW7gNj0aLbpUqcG9G4QjFvzaV2SrSte0KMnEZcvS9pn4zLfJqVbgUuBUBcDLYBYCjQFMoFGgGUCmUBlA1MVsqjU/4lGlP9+nCX1RzUJRaY7Sw0938LH4cLQXlRpr6IahzmluUsJCOkYRj5RS+g1BuZZch3Tijj4B143vFsmssRWfY1LOc2moSaabundKx5OTHbmno+24PisPsKRzR2jzhESwVRcac15xkvwK+W3o2xnxT2tHzhidNric1KfPWey+lTu15r6nNb6IXtEVmXabrbFqKtTqZJZYttuUbJ6cLPV8eSLeH4a1bxaXz/H8Zjtitj31l2mJ2YnrCEIvnZKN/NpalnH8HbiKRFekw8Lh5pitM67tKpgpx4xftf5o+b4nw7iKR1rP1+j0K5qT2lgcX0fszzP1fL/LPylbFo9RU3+i/Zko4XPP8FvlP9jnr6rlh5/oS/hZZHAcTPbHPyRnLT1hLbKpTjF3i1d3105I+q8F4fLgwTGSNbnf4Q8/ibVtbokVc9pmXWDhYBYBYBYClgFgF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66" name="AutoShape 42" descr="data:image/jpeg;base64,/9j/4AAQSkZJRgABAQAAAQABAAD/2wCEAAkGBxQTEhUUExQVFhUVGBgbFxgYGRUaGBgXFhYYFxYdFxgaHSghGBolHBoYITMhJSkrLi4uFx8zODMsNygtLisBCgoKDg0OGxAQGzQkICQ0LDQsLCw0LCwsLCwvLDQvLC8sLCwsLCwsLC8sLCwsLCwsLCwsLCwsLCwsLCwsLCwsLP/AABEIAMIBAwMBIgACEQEDEQH/xAAcAAEAAgMBAQEAAAAAAAAAAAAABQYDBAcCAQj/xABJEAACAQIDBQQFCQUGBAcBAAABAgMAEQQSIQUGMUFREyJhcQeBkZKhFCMyQlJTsdHwYnKCweEVFyQz0vFDVIOyNDV0k6Kzwgj/xAAbAQEAAwEBAQEAAAAAAAAAAAAAAgMEAQUGB//EAC4RAAICAQQBAgMHBQAAAAAAAAABAhEDBBIhMUETURQicQUzYYGx0fAkQnKR4f/aAAwDAQACEQMRAD8A7jSlKAUpSgFKUoBSlKAUpSgFKUoBSlKAUrV2rtBMPC80hISNSTbU+AA5kmwHnVY2Hv4s8qRvh5IRL/lMxBDdLiwy34aX1tQ7RcaUpQ4KUpQClKUApSlAKUpQClKUApSlAKUpQClKUAqi7a2zLnKRuw7x4HobVeqo8GAzTSMfttb3jWXVSkklHyaNOk22zJs957XaWQn941JLLJ9tvaazRQACvMlUqLS5Ze2n0jG2KcfXb21rtj5Ptt7a+TPWjPKBXHJrySjBPwSeG2kwNmY2PjUosx+0aq8U451JYXGZR1FW4svuU5MXsTvanrWXDve9RGHxYcXBuKk8CdDWmMrM8o12bVKUqZAUpXiSQDjw5nkPOgIXfnCNLgMQiC7ZLjj9Rg5tbUmw4VzfduJ52w4SUFxYocp7hjYsTe+o0GhGtet7t8pp+7h5ZIk+sR3TZwSEIOqsFAJ5jMKhNzdmTK6GDO7IVIIBYR3NteIA438jXJQ5NOGL2tnfqVGbK2p2rOhtmQKTb9q9tPUak6k1XBmFKUrgFKUoBSlKAUpXMvS5v1LhWjwmEbLNIuaRwATHHqFCg6B2sTc8At+YIA6NiMXGn03Vf3mA09deMHtGKW/ZSI9uOVgbeyuA4LdPFSkSurtm7xeQnOb9bm9ReIw0+DmMsTGJ0ewK8ja4HiD0OlQ9RXRP03Vn6cpVX9Hm9P8AaGEWRsomUlZVHJl5gHgCLHna9r6VaKmQFKUoBSlKAVXcOdW/eb/uNWKqZgMXd5Fvqsj/APcazah1RowK7JvNWli5K2FaoraGJA/mTVUpcF8I2w6mq5t/aRhRmGraBRyuTYXPIVZtnzLJpx8eIrDtPYyG5IBHMEAjQ3GhqDXktUq4KLue82KZnd2ygizAd08QVF+YIBuOR4Cr2iWr7g0QAAaW4DgB5CvWMe1ck49o4rfDMGzl7OV1Asr94dL8Gq0bIa4bzFVbt9CbajX86smwI7KxzZsxB+FX6d+CjUryyVpSlazGKq3pJ2m2HwLsqkl2VDoDZWPeuCLEFQV1+1VprHPCrqVdQynirAEHzB40OrhnCp9uzgdyTLbhlIQW8MtgKjW3sxUMqPJiJe9caSSMoAClSbkgX14jTxrH6RMr7TxSKoCq6AAcO7BEDpy1B4dKrEncGXNcckNyt/DXSpO/BNRi1yzsG7O+BOISR0RmksjOvdLAsACwHdciw1sDaurVwX0XR4d5kjktmkLBYwTplBYsOFjwPq58K71SSIN+zFKUqJwUpSgFKUoDmu8+Olxe2YNnRyyRxRoZcQYnZCRa4UkdboPJ9NReodN2oxtjGPkJWMxZAxLm7QxG9zcnW9r1v+j5O025tSc8VvGPIykfhEKnxs5op5i3eDm5Jvci5IufBTb+Gq8zpUW4VbMwnFsuunUVSt5sAJWdgCVcANobXX6LD4irThI8PCrtHGVz3LWVj3gLEGwNiOHjatSHZuHc9pkGe4Ut3hpcAcfMVmZpSOfbN3WaTZ2PnXMmIwjiSORGZW+bQmVdDzXXrciut+jDeI47Z8Uzm8gukn76G1/WMrfxVC7k7LfPi5C1oXjIyfVZ3VS5tw0At/FUR/8Azg5+RYgchOD6zEl/wFaoSuNmTIqlR1ylKVMgKUpQCuWYwvDinfipds3kWOvqrqdUXbkP0+pJ/Gs2pVo0ad0ySw8l1v1ql72YGfFMyQ3ypqVBy5tGC2YkAWaxNzwB8qlt1sZa8LuCR9HXW3S1WiFABpVGNp0zTNONor25Owmw0ZDtdjq1r5VP2VvyGp/i8Kkdp7SUv2Cm8mTOQL6Le1yeAueHXXoalJCALCtWKNc2bnax8hUpq+DkWlyyv4KCVLl3ZzmJ1AFr8FFvqgeutmXEZtKgNv7xNJM2HwguyNaWUi6LbiB9pvw+FbGy8Mygs7FnbUk9OQA4AeA61Q1XBqcXW5kgnA36H8Ks255Pydb8wp9q3qm7QYlViT6cxyL4A/TbyVbn1Vf9jxhVKjgLAeQFq0aZcmPVPg36UpW0wilKUB+bN6O9j8YSL/4iUe65VfgBUU2BUG9rk+wVct+MHbHYiwtme+g4kga+NaW2Nith/k7Ne08Kut+Ab648xof4hVyREwbkYO+18KFGoKt6lRsxPu+2v0VVD9G0Cr3rAO8XGwuyrK3PmBce0VfKrl2dQpSlROilKUApSlAc+nwkuC2g88YzJiAVdQLjN2hdXa2oUIwFxpmBBtcGpSbEs57zAkjyAvyAqY2q65hwLAHpcXt+VVyVFdjfUg94c7cPUedeFrddKGor+1eDfp8ScL8kcdmt2mJYzMoeQMihmAVTGgOgPHOG9orzhgIISzSM5dxqxvopuQPDS1am+WzrYV2DklVYqDbjbSx5V7+RdrhMPJqD2MZyDgLoCRW5yddE/B4h2lOuHkjha+ZGGXS5zCxyXPda3A8OoNbnoT2ccPFioSLZZUa176PErAE9QLD1VCbtEvdgAoXRidOHLXgBV/3NxGH+dSIqZC2eQqSb37oJPDlw/rWXQaqUsjhL8v2K9TiSW5FmpSleyYRSlKAVVdoxXLeZ/GrVVdxa3LeZ/GqsqtFuJ0ykbT2QWYSJ3ZEN1I/XCrFu9tvtRkkGWVRqOTeK1tvhtKisXhwO8NGXgaybHF2jb6ikqkT00laExbkSCeY4jyrPsmGR4UZ7Z2FyLW0vp8LVjxMmRwrBgTwNtPbUnFrlkYzj0jVXZqKMqjTj5km5J614eG2lTUGEJ1uBWzDglvwv51JYWzktR78kTsrZgDmZvpWyr+yvE28SdT5DprYdmcG8xXyZLLTZR0bzFaIQ28IyTm5cs36UpVhWKUpQHI99MSoxcpJUEG1ja9wOn641I75TRrgMBlvY5SL8QnZd7XqCV9lRnpJwAjxjOCpMwViL6rlUJqPHLx/KtneiB/7O2dIDYx8UOhdXTW3LgL6+HCrvYiXvc+3yVLEHjw9tTVV7cWO2EUhw+cltDe17d09CLajlVhqqXZIUpSuAUpSgFKVibEqDYkXoCv7d3dhztilW0otfo3BSSOtunSorE4TO8bAsuUgnKSLgcj1B5irbj8XGI2znukWNgTodOVVJMWMtwQfGsWaGPdVL3/6bMMpuJEb94j5h1HS1bu7j5sDBf7sD3e7/ACqk7+bWGUKTxP8AX+VTno/2mJMHlBuY2ZT6zmH4/CqlK534NDjUUj7FgxG8o4hrst/iB01/Guj7vbAiwiFY7ksbu7WLMeV7cAOQ8fE1RsTIDJGvMuo9RNj8K6McdH9r4H8q0YIRu/YzahypI2aV5jkDC41Br1WoyClKUArQbZ1yTm4+H9a36VxpM6m0R77MuPpfD+tYRsRftXPiP61LVjxE6orO7BUQFmZiAqqouSSdAANb1zYju9mKPCWAF+HhSbBhlsePI251p7P3lwc79nDisPK5uQiSxsxA42UG5qVrtI5bMC4YDhXvsqyUrtCzDJBcWvX3Dw5ed6HEIHEeZc5UsFuMxVSoYgcSAWUE/tDrWWhwUpSgFKUoDle2929o43GszAQxcAWZWVVW+Wyj6RPG9r6+sT+/2yJ2wcEeHzNJG6KSoAuojZWJFjYXC8KutfFN9RUtwIXcyCRMHGsylZBmzAgAk52sTYDlapusU2IRCoZlUu2VASBmbKWyrficqsbDkp6Vh2ntSHDqHxEscKE5Q0jqiliCQAWIF7Am3gaiDbpUfsvbeGxOb5PiIZsts3ZyI+W97Xyk2vY+ypCgFKVjxE6orO7BUQFmZiAqqouSSdAANb0BkqvY+T51vP8AkKsCMCAQbg6gjgQeFROK2UzOzBgAT49KhO64Jwq+SOkkOU+R/CqjLDIt8ttRzJ0q7Q7N7RSUlRluy3U3F1YowuOYYEEciDWE7tN9tfjWDU4suSScV0bMGTHBO2cf2zulJiHDSMtlGgsTx463FSu6mwXwhfs7EOBmHAd2+U8OOp9tdFfdNz9dfYa9xbruB9NfYaz+jquvH5F3rYe7KxsSCT5QXcKO6QupJF7a8NDa49dWf117TdtwwIddPOtz+xn+0vxrZgjljGmjPlljlK0yR2b/AJa/rma2aw4SIogUm5H51mraujG+xSlK6cFKUoBUFv3/AOWY7/0mI/8Apep2tfaOCSaKSGQXSVGRxci6upVhccNCaAqe/MCf2Q0hAEkMcckDgDMk65exKHkxfKunHNbW9qx7S2tipcRiUiknhGGKIgigSZXkMMcxMzMpOX5wLlQqbAnNqLS2F3Nw6MjM2Il7NgyLNiMRKisv0WEbuVzDkSNOI1FZ9pbsRTSPJmmjMqhZhFIyCVVFhnA520zLZraXsBQEI+9M8Gd8ShGfApiIobC6zx2SeEEasS8kFr63c+rDNtDFmUYVp51eDDQNLLBBFI0s83aAkhkKJGOzNgFBObiLa2fGbu4eUYcNGLYVlaELdQhQDILDiospy8LqvSvm1NgRzSCXPLFJkyF4XKFo7khW4ggEkg8RmNiLmgKhPtueN48VPFaaHZm0HZCCoZoZ8NY2uSqvlDW1IDeFSyz4vDS4XtcT8oXFF0dTHEgjkEEk6tDkUHJ82Vs5Y6g30N5jD7t4ZAirGMscDwKpJK9jIULqwP0iSi3JuTr1Na+B3ViiZXDTSGJGSESyM4iVhYiMHnbu5mu1tL2oCu7J2ljVwmBxsuK7XtzhVlh7OJUy4lo4gyFVziUFwxuxUnMAqi1vM20cd2TYhcXYjaD4ZIzFEY+ybHHCr2mgdnUMCCrKCEUEE3Jkt0dzEiw2DE3a54EjbsWlLxR4gIM7BbkEhixGpUE3UCp3+wYez7PKcnb9vbMf83t/lF79O01tw5UBVcbtvFYVsZCZmxDJ8hELyRx50bGyvA2ZYVRZApXMBYEk2J5jzjNq42CHGEPPIiYOeVJp4Yo3iniUZVAVFSRWuWF10yG5N9LXjt3oJTMZEzfKEjSTVhpCzNEVse6ys5IYWN7HkK1k3TgyzCRpZmmiMLvK5ZxCwN0Ui2QG9yQLk2JJsKA0EbFJiYInxTMMVDMWtHCohkQRkNB3CcozEWk7TgNTreB3dxTxbN2bGMXKhlhDWigWbEFQiWWJViZUjUsLu6niBmub10CTZyNJFKQc8IcIbnQSBQ1xz+iKh8PudDGsKxyToYFZInWTvLE+S8V7WZO4lrgkZeNAQOG2jLMuzzMSzx7TmizMqo7CLD4xVLqvdDWAvawvyHCpP0iOw+QFEDuMdHlQtlDHsJ9C1jb2VI7P3Ughyhe0ISczoHkZ8srI6OczXZs3aOTmJuWvUjtDZkcxiMgJMMglSxIs6qygm3EWdtD1oCry4HGvO2MGHghkhws8cKCTOZpJMjoJWyoFjVoxYX+sTcVr7Kx+Kk7WEYuZcQ+GcpHicNHE6TrYB4WWMRyxAtZheT6ve63XHYRJo3ikXNHIrK6m+qsLMNNeBqIwm7yYc9spnxEsUTpEJZcxCnKSiFrKCxRAXa50FzagIGffSRo2xMQ+bgwBxEqEDWeUHsomPFcnZy5rfaXjWTeHCYqLB4rtsWs6PgsTnVkjQrIIiQcPkUXjsWBDliLLqdbyO6W7axYedZokDYyaeWaMHOoE7ECMnmBHlBtpfNbSsse5uHswdppQYZIF7SV27OGUASLH0JAUZzdu6NaAi4MXicK2EaSczJNDJniyRqqNFB2q9iyqHA7pWzs9817i1Y8LtLFxxYLFy4kSringWSAJEI0GLKiPsGUZyUZl1ZmzDMdNLW2TZcbNCxBJgzdnqdMyGM3H1u6edRmC3QgjeJgZmSBi0ETyM0ULEFboh6BmC5r5Qe7agK7sLFTMsGFhlMPazbTkeVVRnCw491yxiRWW7GUXJBsFOmtxnTbWKLrgu2Al+VvAcSEjzGJMIMXmCEZO2IZUPdK6FsvIWCbdaAoir2kbRSSyRyI5EiNO7PLZtbqxY3UgjhpoLR2192gkCJh42kZZ+2du2ZMQXKsGkjlbQy6gWeylMy6CwoCPn2vjIBjs0wlGBfDPfJGGfD5RJiBIFFu07PPqoH0VIAuRVg2HtB58RimDXw8TJDEABZpEXNO+a1z3nWO17Awt1NQ2yNk4iCLGy/JzJLiWXLDJMrOyiMR3nlJy3JLkhbhUCqt7AVPbpbFGCwcGGFj2SAMRwZz3pG9blj66Al6UpQClKUApSlAKUpQFO2jv6kUzxGFyUYrcMtjY251gX0ip9w/vLVR3oj/xc+uvaMR7aj1TqdT+uFZ3OVlDnKy//wB4qfcP7y18/vGT7h/eWqL2V+tfBAP1/Ufq1HkY3yL4vpFT7h/eWvH95Ef3D+8v5VSlh/X42tWQYcC1/jTfIb5F1HpET7h/eWvh9Isf3D+8tUoR8/15a16UeHrrnqSG+RdB6Q0+4f3lr0npBQ/8B/eH5VzPamGxExZYJEiVDZibl2awOlhoLHj1rBsppY2SOaTtQ5ZQctirgFgCeYIB9Yqz56uyyp7d3g6kPSEn3D+8tP7wk+4f3l/KqKy/q9Alqz+tMq9SRfP7wE+4f3lqR2DvWuJl7MRsvdJuSDwIHLzrmbKb3/Xqqxej8f4v/pv+K1KGWblTOxnJs6ZSlK1l4pSqrJt+ftCoEYAvqQeRI173hUZSUezqjZaqVUzvFMHykJbl3Tf8ajNub5YiIfNiI+atb4NrVbzxRasEmX+lcfX0l4z7OH9yT/XUhBv/AIo8ofdb/XUPi8ZP4TIdQpXOot98QTqIvdb/AFVlO+eI6Re63+qnxUB8JkOgUrnsO+mIJsRF7rf6qm92dvyzyOkgTui4ygjnbmTVkM0Z9Fc8ModlnpXjNXzMatKjJSvi19oBSlKAUpSgOQ7xRn5XPz+cb4mtG/DXjfpwv6utvVUtt4n5VNYCwdjqAeZv8fOos8lIADEJc24sQqgX11JA86qaKttsp+2N8uzlMcS5gpsXYMBmHIZdTbh5ismwN7e2kEUoUFycpHM2uARyPjUtu3uwmGE0+NTtVEjJGuQv3Vaxdl4eHqNaO82wcI00fyYCOdpIzkQ2IXMCzGP6tlueXCpNQ6ou9D5bMO29sy9q0cAcmMd4KpZs1tbgAkAVrbr7yzPKIZho2i3GoOthrxB4edqtGzcNLDPM8JTPI4LiQle6FCplC8+Ptr5tfCs+KjeRYwscvcYNdyQrE3BHd5H1DjXLjVUdeBKNkiE4c/b+FfWQ9PL8Odc0xe0sTjcSYoS+rsFRWKjIuhLcuAuSetulSm7208Rh8V8jxFyT9C5vlIBIAa+qEXHso8aSKNjq6LDjwqSBjM8ZdgcsYv2hsFtcnwHEcxUVlSObKUlRmcEtMbaKS4JB4HTnwB5VIbybVRSqAgyZ1/gB0Nze3G2nTppVbnMrzXYDTgFB16k3JJNHBxrdxf6GvFLfjpeOC8ql7G4IIuDcajlqOVfTD0/Xl8a5tu1tCcTxwQPYSSKoU6oLtxseAAN9K6PvVh8RhAJI3SRSbEFALDjrz9YN67k0yh57MkMblZ8kJ45fiDVh9Hpvir/sP+K1Qdn7wWlZJGzIT3WJsQD9HNzPTzroW4R/xXO3Ztp4kj21WsdSs7taZ0elKVeWCqxiMEFmcnhe/t73Dp+VWeq5vNMEYFrBSo1PD6Wt/V+NV5OrJw7K5jSflCknQ3/Du/nVV2lP3yG4XPhz5Cp/amLVZi57wUDKAQTc8NL3A0+kdK59tzFO7t3rcOHkDw4m1YZq2b8b4NkwgHQ39Z/KtyNCMvj+NVVpyilxMGA0IB1+BOvnUlgdoO7R2dQCLglSefQEfoVU8bXJfGd8FnwvC5Nh416ONjvbOvvCq/icQFMhbiDZWIBC5TyU8NO9114mvmztrJIn+Yp5AEZdRcWBOnI6HWubTu8s6yAm4IPkRVv3CS7SN0AHxP5VQ8HLnhNj3wNCeIvofhf4HlVy9HW1DmMJQkvdi4IsMo004m/8xx41owUpIyai2i+WpXu1ebV6BgPa19r4tfaAUpSgFKUoDlO28NmxcwUXJkbl8fx1qQ2dsbCNeKdu+wsgNrBh9Fgftg8OHDny97VlSKaZgO+XYE8dL3sPZyqqbR2jnb8awZdUoy4Pa0n2Zux3Phvz7fzySuIxMqF42KoIGYvmvZsxzI4PNG1Pt6EVE7MxommklliTU2Fr68AdbarYDTx8LVDbWnmexMr2Gg71jbmLjW3hUhsZWtbKRb97Ucjceuq8mTJng44OH+LS/wBWQy6b0fvOV+B5xTGOUOQcuoOWwPE2KkkDhpa9qr+0UlmOaNGVbEi9hdirKbgXAUXBFjyNXdoyRYox9RI/Co3a8/YRl5GRc2ig2AGhIF76nmfKuf1EIVJxUv8AJNv6JeSluD6uvoVT0WbMJeWYyOjBglltc/WYMSDYHQedY/SSgSaOdJJO0zsLNYZQhBXJbWwvz61obpzTwY7LqO2tmBFgRIbqSp8SBr1rb3p2fiBiJcRYMMMyDKR3bFQ7d3p3hfzr0E3uMrS9OqKymILaknXjqdfPrUvBvBIkDx6uWUgMSMy3sBawvaxbiTxFrW1isVIpYMoyhgTbprwrwWvXrSUZr5uTzoycXceCU3NyLjcOZMxHar9HiWv3Lm+i5rX8L127aMCGFogCAwP0tbX+zfl0r8/RzMjK6GzIwZTobMpuDY6HUV2D0fY+fFwtPiWDfOlEsLfRRWJsNDxI9VZNTHpo16eaqmVPaEcMe0Oy7MZFj7176/Nkm4JtbS+vhVz9DGNLTopubwOetiDGD7b/AA8asm1dxIcVGzN3JSO69hcX5nqCLi3Q+VQnop2DLg8dJHMQXEZCkaqYxlsV8zf2Vmp8MlKS5OvUpSpEBXN968SDtB45QOzCRFTrr2hZSrcipI5/7dIqgelnd8zYcyR/5tlXpmCksNfC7+2qc6ey0adI479svPB4xcIGckCx00B4AWFhb4Vzfa+AAZmfgQQFBtqDqSQNeHDhXSJJgVWxJXKLHmRluD5kfjVY3lwwVLtqTr/t4dB0ArFJ+TZjj4OdY7DIVEUSalrlrWA/r41YdnbOVIrc0I1OmgGgHtJ9dQG1sQVKgEqCeI5DmateLki7ELFKsgVrG3Tlf8647cOSxRSnwe8Ts8SDqPrDnfTKwPXl7K+ojBDFlFj0A1vWzhFGW5YdNL8OIrBDiR2xjblYg9Qef8qq5RdSfBJYPD5VHgPgPGrNuFhCcSZF0SONlPizspHwBqDQixFXb0f4fLA7c2fX1Kv51dp1c0ZtQ9sH/Oy018NL14vXpnknta+18WvtAKUpQClKUByHfDFMcROCAApcCx4nmTVSw+IuzHxt7Lfr11O784vLipxlB77Dieemulv9qgcLHZRr8efkTXzuZve/qfbYfu4pey/QzYhrg39nhU9sSQiNL8bC/hztVbOoPsHmas+zorKPKvP1jW1IyartEoZL1zrffFs+JiUcIxnFhfUmwPkLc9O941fpjpb9HxP7PhzqtbxRZVOUASS5VLnkly1j43v+gKt+xHFaqMpeDyNZGUsTjHtlSxO0JTiBMVQyIFsQCNVOYXsdeHlUrtTbMs2Y3VM4s4jBAceNyddBqOQtUUUYEgMDqdbHkbH1g6Hoa1pZCQe8emgtrX6Njw4K3JXfR8rkzZ72OVV2VnENZrcgT7KzR192hhisg8Rf4njQD+prJCLi2jc5KUUwTX6E9Emz+z2bhyw1cvJr0Z2yn3cp9dfnm/E1+h/RZvLFiMFFGDZ8PHHG6nj3FCgjwYLf29KhmZKCLm0/KtbBYa+KSTmEdT4hipHsI/8AkaxzzKGB4X09tSGzh856j/KsqZaS9KUrh0Vgx0GeNl6jTz5VnpXGr4Op07ObRRuudXjdAHZVLgjMuhuL8QM2X1CqzvJOWsp010+Bt7K6pvZFeENb6DD2HQ/G1co3iivKvjmb2Jp8QK87NDa6PSxZNy3FJ2unayBRoqjj18q2Nm4dQy3JUC+t7e3rWTacIZ1VdARmPhc60TDNEQI5mA42IBHTmL+FRT+WidW7J7BN3WJItfQ3Gg8a1tqwmyyqQSmoI1BUkZhceGvqrNs/DyMLPK7qRYrwW3jYC9bTYNRYBbLcXA4eGnSoslyuSV2ZH2jRr9tlHvG3866xgMGsKBEFlF/Mk8STXOtyoM+KTogZj/CLD4kV0+tWkj8rZj1c25Uea8kVkrya1mM+rX2vgr7XQKUpQClKUBwjfEIMdOTfN2rdTppWiCoF+/byH866RvLuC2InMsTomYsWvmJJJqPb0aTHjLD7r/nXi5tJlc20rPqtP9oaf0knKn7FG7QO41OUcP5e01ZsMbDhp8Kkl9GkwItNEADfg2tTEW5cg/4iE9e9Xn6rQaidVD9P3M2p1mGUrUrIGOPOfDiep6VU99sVYhVGrNfwypa3x6f79VTdaQCwkT2GqztX0ZTTPm7WJbA2Aznpxvx0HK3Gtv2Jop4tQ5Z41Gq8Hk6/NuxVifNnKJ2zte1tADw1Otz1OltSeXK1YY4Re58a6b/dDPf/AMRF7HrG3odxGv8AiYtf2Xr7WGbT44qMX19T57Ji1GSTlJcv6HGdoAl8/W49QtatcnpXZX9CuINgcTBlHLI/HresMvoLnP0cTCOvdesss0LdM2QhJJJo4+3Crx6HsYFxpibhNGwH7yEOLeoPViPoIxP/ADcPuPUvuh6HJsJi4sQ88UipnuoV73ZGUEX00JFVyyxfRaoMucuBBUgFhcceY9dSuxGJKFtGKa+el/jWZdmN1HxrNhMEUa5ItYjnzrKWG/SlKHRSlKAht5NooirCRmefMFXoqqWkc9Aqj1kqOdcw21FeM8zGT55SCP512GTCRs2dkQuAVDFQWyniL2vbwrw2zYTxijN/2F/KqMuFzfZow5lBVRwM4PRnve+Wx8Lf1+FaB1a3jX6HXY2HAsIIQOnZpb8K8/2Fhf8AloP/AGo/yqn4V+5b8WvY4ns/FmxAI4kezSpGPQWrra7Dww4YeAf9OP8AKvZ2TB9xF7iflR6V+534texT/RzF85K3RQPeYn/81fKxYfCRx3yIiX45VAvbhew1rNWnFDZHaZcs98rPGahNerUtVhWFr7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68" name="AutoShape 44" descr="data:image/jpeg;base64,/9j/4AAQSkZJRgABAQAAAQABAAD/2wCEAAkGBxQSEhQUEhQUFRQUFxQUFBQWFxQUFBQUFRUWFhQUFBQYHCggGBolHBUUITEhJSkrLi4uFx8zODMsNygtLisBCgoKDg0OGxAQGywkHyQsLCwsLCwsLC0sLCwsLCwsLCwsLCwsLCwsLCwsLCwsLCwsLCwsLCwsLCwsLCwsLCwsLP/AABEIALoBDgMBIgACEQEDEQH/xAAbAAACAwEBAQAAAAAAAAAAAAADBAECBQYAB//EADkQAAEDAgMGAwcDAwQDAAAAAAEAAgMEERIhMQVBUWFxgZGh8AYTIjJCscEUUtEV4fEjYpLSM3KC/8QAGQEAAwEBAQAAAAAAAAAAAAAAAAECAwQF/8QAIhEAAgICAwEBAQADAAAAAAAAAAECEQMhEhMxQVEyBGGB/9oADAMBAAIRAxEAPwDt14qFBKCiCoK8oJSAq5AlCM5CkQMzalqy6hq2agLLqxkpl4VH1CgUqWrz1xs7kSHWWhHTOLMdsjuWPM65DRv1W/TPIZdxuGgm3ZNJP0utWJsfZGDlnsnVzOpD00GuXisiWsI68Eahu5wMlyOG4dk0g4miwBNxRXXpI22BaLeV+yZgaqqiHoiImNwI3/ZbVPVYh9xwWVXCxY7q0+RH5V4jvC1xz4ujHJj5KzbDl4sS0MqdjN11HIDDF50aYwrxYgBRzUPAnTGq+7QAphXsKZwKpYgAFlRyYLVQsQAsShkphzEJzUACuvXUlq9hQAO6glVxKpKgZclVKhQSgDxKE8qzihSFAC05WZW6d1oTFZ9Xp3Uy8Kj6hVqh5VmoFQ7IrjZ3oJs+MOdcp7bcmCMAZYjY9EnsmI7wve0b/iYOF00UKtVg6+SDFnotCmozkUiqG6GjB3J2payEXNgiMLYWF7yA0C9yuVqdpGofi0aPlH5Ka8Ets13bSJOI6bhwSrtqSOd8JI5qKWDFr4LXhoQRoj0KSJ2beQfG93EXJt2C06WXUa2WPVVgp2g2uXHC0cXWuq7MqSTcnM5puQOFqzpfegZ3yWfPt8udgh7v/wCoVp2CRhadHC11i7Khc1+E5Fpsfz65rXsdUjCGGLk2zudlVLnCz9eOi0Vl7PGeWi1AuiHhy5ElLRZrFUtRWqCrMwDmqhYmCFXCkAAsVCxNlqqWJgJOjQnRp9zEJ7EgECxVLE45iE5qAMe6i6heuoGWuoJUKLoAhxQZCiOKBKUALTFI1ByKblKRqTkpl4XH1AglpzmEcPySkhue65D0Ejb2ecli+0Ut5GgdE/BUWbzSzoruxHXdySQz1FDaw8eq6SgiBWNRxi6dq6wtbaMfEcsR0bz5oXoS8M32uqDNI2njOTLOlO4ftHXkq0dE1rbNHfiopaXDlqSbucdXE6krbo4UN2xrSFaSDktUSgCw1+yirlZDGXvyA8zuAXNnabpL4RYHemtE/wBeFPaqubjgjG5z3eQH5V6CosVDNkNkcHP+ItvbgL2v9gtJmzgNNFPrs2TSjxNKilc4Xw2COWAnENdD/K9SH3bdeyNCzNaqk0c8tbRtUAsE8CsimnT0cq7Uec3bHAVa6BjVg9Ag1l4hUa9WumBayjCpCsgALmqjmpghDcgBV7Uu8Jt4Sz0Ac6vXVMSguWYwl1W6oXqrpEAWcUvI5S+RLyvSGCkKTqdO6vPVtF87ngEgyrMj7WAaBfnuUTkqNMcG3ZeTIIIYdyNOojC5TuspGw3zTDnZIjQpwJDPUoKZe4WuVRhsqlmJwvoNAkUNQR4k5PUNhbif2aM3OPABAhy0QZqe78RNzoL7hwHBNEvZmzNfUPD5sgPkiHyt5u/c7yCeEGWQVoYfiWpFCCEejukL0UWnrshbZ2o2L4W2dJ+3hzdw6J+SmJa8MNnYXYSNQ62R8V8p2ZK6KU+8JOMnESbnHfMkqq0OCTls+hbNmLziebk+rALbjqwFy1DNZdBBKMrAFKDseWFET7UEbyCDxHMHSyKz2hFwAHEnhZJbXpcQD2iwAs7l+0+fms6hIxMO97SOha3QLp7JHL0RZ0Z9pBuYSRzCJB7SA5FrgRqMisSCHNptkR9s/t9kaogtJGR9bXt/42I+5R2SB4IG8PaBn+7wVJvahjdA49gPElZDIbjqEKSlBcARk7Tqh5JErBC9m1F7WEm3uj45/ZadPt5h1BHPULmKeDETYWsXDwT3uiBwJt4JqcvoTww+HWQVDXi4N1d4WBspjw7I30W6x1wtYys5pw4sFIlZCmpAlJQrIORMigyLFftN25tvMoT6iQ6kgcBl9lg5o2WKRsS1jW6uAS0u1WDS7ug/lZPuxv1VvdXUPIaxwDEm1HnRoHMm/kl5ZHP1cegyC8Y1BZkbeShzbNo4Yoq1g3G+9epWWcen5URHfp1V4Rm7spbKpIu7MojQqAI8TVLEgjQrKWtUEKSjyPG1Ua1FabJDDF2EXQ23dqiBt03BTp0F0AjishnaQJwszOhI0H8rD9pfaZom/SRfPa8jxuyBwN52NyUbZDAAFTVDirVnWbPOWa4b2k2QGzvAHzHG3vmR43XZ0b0p7RQghkm9tx4jLzTRKdSONoHvZ8LgbDQ8ua36SsvYXRY6JoaH5XIsW2+c20H8pKoAJu1pBy4tIIFiCEdbf8mnelqXh1NG/EDexv5rn3MsXBnzRPuwfuGhb4fZAiqqjRrQBxvmpho5b3yG85nVarHP6jCWXGnpmvRvbI0Fptfcfp5eaMHjHe4tGCB13nx+yzqejewGxAub6aEq0Wz3fu9cVfXIzeaH6OQy2AF92f3VJagEix+X4u1jkrw7JJ+pNR7AB+pHVInvhfgGKexuMr2J6n5vXNPxSFwIuL6jtuVWezo/c5aVHsNrd58U1jYnmiyuzy4HQhbkbLDNRT07W6BGctIxownPkLyBKShOyJSVUQfLzBbqvPfopmz3lBsM9/FcZ6FFizpdQwcdygP4KXShSaJo89qG2TPxUfqR0VcWdm5+tUCskHLVWjafFWbHvTEcaTYFY401GxXjjTDI1IAg1Vc1MYLKHBIADQjxtQyEeBAxyCJMvIaLk2AFz0CHAUl7QSExlg+q2L/1Jt5qzP1nzus2LLPWmeLC0Xu4uuL65C2uRXVU9LJGATY9EzQRWTtS+33Sbs3VLSKUkr7nROTtMsZYbXOhHEG4WdI/DdFpXlxtnysmqBpPYvVsew/ELW+EDgDpbwJSpa8nU5m3DstTa0vwsab5E9dCkY5Pvf12V7+EarZRsL72xOsBxKpOwi+Z8SnmPudfV0tXvuDzOfilb/RUvwrs5pLXPJPw7r7yRZbEAJGpCzKBt4Zebh5X/ha9C2wbfeAmhTSobjkLRe/imGbUw6tPaxSj7Xtxv5f5UNjueVlopSRzcIs14NtRb3W65J+HaUZ0e3xC5OenuFSKk16edr/hPtf4Poi/p3UdQ06EHuETGuIhp09DVPZ9R6HNWshnLDXjOlel3hCoq3GOfkiOK0Tsyaa9PlL5EHHe+ahzhZCldoFw2epxDWsk6idxuPV0US8fVleKHFnaw8ygkSpqd7zmct5/hbEUYAsFMbLZBMxxJNiorHGmo4leGNMNYpGRHGjsjVmMRmBOibF5WXQXDJOyZJWdFDTFHqzHoUjkMOSoqzUinyQHvu0l2pIPgcglfe21Vfftdli8M0xUiHVFr23leraxjWDG4AuBaBvJPALR/pjDCbDO2u/xXzSSmsXm5xMeRc5m4TSBOzsoaj3hzFtF0myBZclsybE1rhvA7HeF1GzZUk9jmtFtq02L4hfIgnpax/C52asjN2h4JzBtnn1W/wC03/iJuQN9iRcEaXCwIdk4o8Lco9PpNuPME5rVUzFtoE2s+3q6q2UcckV1FgA+K9hqR8R4X5qY6YncPW9FQ+MalkraG9nTZOb+7MdeC145ABb1ksEUJytcXuR2Nrq7Kd+57gqWO/GKeWv6TNmWbPXP0VVlRa+azRRSn6yix7Ok35+SfVMjtgaX6nwV46nNo4kk9ALflZ39NfuuiMoZgAAL80cJjU8f6bEdYBc88u3+EGeYFx8UpHSTb2X8E4zZ73WBY4HjcIqQcoX6aOyD8J65eCfc5L7OoDGLE+imJFtBUjnyNN6Pj5k1UZnqrxNv60TcUNlx2d4GGl3nMpxkSLFEm44VNiAxRJyONEjiRmRoCyrGIzWqzWogCdCsgNUkqCUKaUNBLiABmSdEySZHW1XLbR9o7vMcQuW2u46Zk6DfonX7UbMDhIwaZ5dzwXM1DQajE35bYevPxRRpFL1nSbOGP58/JR7TU9ov9MlmubSQfFK0FSAbLU2n8cKVjcKZw/sy4lrmvc5xa7VxJPiei7HZ8YyXH7O/06h7T9eY9eK6qjdYpS9BLR1tJm2y+e7bpME0gA1di8QP4Xc0E+S532mZaUOAzcLdwf7qkyYqmY+x34bs4WIHI/3XRUcxBC5c/BIHcTh7Lep5hldRL03StHS19P72FzD9TSO9sikaVrWUg+W8kh+kBwEbSLYvqFymtn1NwAsXalQWkROIAY6TAMrkOIcT5rSLOacdopXyC9tf5Rtnt+NreAxyE8Nw6LKdN8V+Q8lrbOdk9292EeJF0WaVo14X4hj0G4ddyieAO3Z8QhSzAMDR37IBq9/ZNoyQVrHt+V1+Ts1du0nt+Zl+YP4KpHUXBPbxVpZAmpyX0TxwfqG4dtRnUOH/AM/wnYtrQ73W6hw/Cx6eJt+ZuejRp3KbfSgi4WiyyJlggvLN+lqo3fK5p6EJ5rVx36Rtswb7rfytbYtWflJJG6+virWT9MpYqVpmw9KyFNPKTlK0MD5nGwbkzFErRRJuKJeeemVjiTUcasyNHiYmS2QxiMI0QMVw1VRNgg1Q9Eck6yqDBc9hxRQrK1dS2MXcbDzJ4Bc3tGodNqbN3NGnfirVmKQ4ndhuHIIeAharHRCyqxJ0AG5DnZllr6yWi3mFV8YPopcWaLJEDQPGu/Q9VuNlBZYrEMYByT1CWuABubrNx2aqXJHN+0EOF7XjcVsRVBIaRvU7botRu1aUrs+N7W2eLZ5JNaLtL/p0mz5D6KLt6lL2NcNQR4HIpGget11pIy0HMg/ZQkEjitpwZWAufIBM7ImuBcAnnxGRRYviy7d+Cr+nMbrtz4jj0VBF1pnXbPHvGkZXtcciFibeoQ+bFYXDW9jY3t2Rtm7TsQACDzWgaYuOLecytISV2znyxtUjmzQO4I0DJGaC+Vhy6LfMWH5h33I8MTXaWXRUZeHLylE5vG/e0+uKrmXDIgc11zaEFX/pgO5S8SKWeSOYOIevNee4kaHVdMdjt4Kp2KOaXSUv8j/RhQy2PX7DIBONqL5J47B/3ELw2Af3lJYmiu+L+GfJVWJ1C1tjuuOp8gP7okexL2xOuByC06ajawWAVKDsmWVcaRcpeRMvSshWpzHGRxplrFLGIrWLgPRs81iNGF5saIFVE2XYrFVaquKZLA1Mlhf0VkSxl5uf8DgtJ7MRRWUy6IQpHNOdujG/SqhpV0P6VeNIroizmnUqo+mXSPo0J1GlQ7OaMBVY4i03GmvRdJ+iVTRJONlwyuDtGLWSY2gW0SXu7rpTQoTtncklCipZnJmHs+XCcxy7rtaFgkiuLBzcx+QucqNkm+Jmu8Hf3TtK+RjSALE5erLHi06o6e2Eo3ezBqbNmktl8b+l7m6mV5tlwTMuzzcnihGjcNFXWZd/6Wo3/Fc628F0gq7NaN9sui5dgLTmL+t6O+qz1Pe6ni0XyjI6QPDgbHT1+UlJTEElpI6JNlVYW7os1f8AT49FNjSGGVMrNHX6gFOU223j52gji3I+BQqWQEHF2/Cg4ValL9Bwg/h0tDVMlF29wciOyawLmdmO+MYcv4XURuuFvCVnLlx8HorgUhqsVF1RkeKqSoc5Dc5AEPKXeVd7kB7kAYDAitCo0IgK4TvLgqQUMlRiVCCYlDjdUxI8LVrjhezDLOtItFEmo4VMTUwwLoOcoIlb3SKvEoAA6FDdCmSVQoAVMKj3SOpAQMAIV4wJkNVsKQCn6dQaVO4V4tQBnmkHBCdQjgtQhVIQBjv2aDuS8mxwdy37L2FKgs5aTYJ3ZIP9HkB4/ddiGqwYEnFMpTkvDk2Usg1a5H/QOcMgb+S6kMCuGhT1I075GLsjZr25u6LoIxYWVAVOJXGKXhE5uTthCVUuVC5Uc9Mglz0Nz1R70F70AWe9Ae9Q96C56AM9rl5z0MKCuI72ExqrnKj1LFUVbozk6VjEQTkSUjTcS60qONuxtiMCgMRGJgFuqkrwVSgDxKi6krwQMqArNClqsEgPNCsAvBSEAeUFSoKAKlDJVyhlAHrqQVQqUAFaVcOQgrBABA5TjQ14oAJjXsaEpCALlyG5ygqjkAQ5yA56s5CegCrnIZUlVKB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70" name="Picture 46" descr="https://encrypted-tbn1.gstatic.com/images?q=tbn:ANd9GcSgkEEIdcah_JKvrpgifs4JvKWb273ub1XFt_7nAf4VzlrmLKzH7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71934" y="1643050"/>
            <a:ext cx="2357454" cy="1469259"/>
          </a:xfrm>
          <a:prstGeom prst="rect">
            <a:avLst/>
          </a:prstGeom>
          <a:noFill/>
        </p:spPr>
      </p:pic>
      <p:pic>
        <p:nvPicPr>
          <p:cNvPr id="1072" name="Picture 48" descr="https://encrypted-tbn3.gstatic.com/images?q=tbn:ANd9GcQPRlZzUaA8RlkfaB_5MStEJzeMZkryICULhSfB3ZHgve2C3Y1ad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15140" y="2357430"/>
            <a:ext cx="2133600" cy="2133601"/>
          </a:xfrm>
          <a:prstGeom prst="rect">
            <a:avLst/>
          </a:prstGeom>
          <a:noFill/>
        </p:spPr>
      </p:pic>
      <p:pic>
        <p:nvPicPr>
          <p:cNvPr id="1074" name="Picture 50" descr="https://encrypted-tbn1.gstatic.com/images?q=tbn:ANd9GcQnl7huDSY5WHjlqa_EfdC4Qmk5MJM4TIC2vzXqOBkdPCI_G_i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08" y="2071678"/>
            <a:ext cx="1771650" cy="2324101"/>
          </a:xfrm>
          <a:prstGeom prst="rect">
            <a:avLst/>
          </a:prstGeom>
          <a:noFill/>
        </p:spPr>
      </p:pic>
      <p:pic>
        <p:nvPicPr>
          <p:cNvPr id="1076" name="Picture 52" descr="https://encrypted-tbn3.gstatic.com/images?q=tbn:ANd9GcRa4M0aHuc-V3Tbg0OP1I5yhGaswzsy24g-JHj-94iclvVBrHn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14744" y="0"/>
            <a:ext cx="2857500" cy="1600200"/>
          </a:xfrm>
          <a:prstGeom prst="rect">
            <a:avLst/>
          </a:prstGeom>
          <a:noFill/>
        </p:spPr>
      </p:pic>
      <p:sp>
        <p:nvSpPr>
          <p:cNvPr id="27" name="26 - TextBox"/>
          <p:cNvSpPr txBox="1"/>
          <p:nvPr/>
        </p:nvSpPr>
        <p:spPr>
          <a:xfrm>
            <a:off x="-142908" y="78579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Φιλοσοφία</a:t>
            </a:r>
          </a:p>
        </p:txBody>
      </p:sp>
      <p:sp>
        <p:nvSpPr>
          <p:cNvPr id="28" name="27 - TextBox"/>
          <p:cNvSpPr txBox="1"/>
          <p:nvPr/>
        </p:nvSpPr>
        <p:spPr>
          <a:xfrm>
            <a:off x="142844" y="335756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2">
                    <a:lumMod val="50000"/>
                  </a:schemeClr>
                </a:solidFill>
              </a:rPr>
              <a:t>Συμβουλευτική</a:t>
            </a:r>
          </a:p>
        </p:txBody>
      </p:sp>
      <p:sp>
        <p:nvSpPr>
          <p:cNvPr id="29" name="28 - TextBox"/>
          <p:cNvSpPr txBox="1"/>
          <p:nvPr/>
        </p:nvSpPr>
        <p:spPr>
          <a:xfrm>
            <a:off x="1285852" y="571501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Υγείας</a:t>
            </a:r>
          </a:p>
        </p:txBody>
      </p:sp>
      <p:sp>
        <p:nvSpPr>
          <p:cNvPr id="30" name="29 - TextBox"/>
          <p:cNvSpPr txBox="1"/>
          <p:nvPr/>
        </p:nvSpPr>
        <p:spPr>
          <a:xfrm>
            <a:off x="2571736" y="198809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C00000"/>
                </a:solidFill>
              </a:rPr>
              <a:t>Κλινική</a:t>
            </a:r>
          </a:p>
        </p:txBody>
      </p:sp>
      <p:sp>
        <p:nvSpPr>
          <p:cNvPr id="31" name="30 - TextBox"/>
          <p:cNvSpPr txBox="1"/>
          <p:nvPr/>
        </p:nvSpPr>
        <p:spPr>
          <a:xfrm>
            <a:off x="5000628" y="27146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Αναπτυξιακή</a:t>
            </a:r>
          </a:p>
        </p:txBody>
      </p:sp>
      <p:sp>
        <p:nvSpPr>
          <p:cNvPr id="32" name="31 - TextBox"/>
          <p:cNvSpPr txBox="1"/>
          <p:nvPr/>
        </p:nvSpPr>
        <p:spPr>
          <a:xfrm>
            <a:off x="1857356" y="14287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70C0"/>
                </a:solidFill>
              </a:rPr>
              <a:t>Κοινωνική</a:t>
            </a:r>
          </a:p>
        </p:txBody>
      </p:sp>
      <p:sp>
        <p:nvSpPr>
          <p:cNvPr id="33" name="32 - TextBox"/>
          <p:cNvSpPr txBox="1"/>
          <p:nvPr/>
        </p:nvSpPr>
        <p:spPr>
          <a:xfrm>
            <a:off x="4071934" y="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>
                <a:solidFill>
                  <a:srgbClr val="00B050"/>
                </a:solidFill>
              </a:rPr>
              <a:t>Βιοψυχολογία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6786578" y="171448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>
                <a:solidFill>
                  <a:srgbClr val="FF0000"/>
                </a:solidFill>
              </a:rPr>
              <a:t>Νευροεπιστήμες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2714612" y="528638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Ψυχομετρία</a:t>
            </a:r>
          </a:p>
        </p:txBody>
      </p:sp>
      <p:sp>
        <p:nvSpPr>
          <p:cNvPr id="36" name="35 - TextBox"/>
          <p:cNvSpPr txBox="1"/>
          <p:nvPr/>
        </p:nvSpPr>
        <p:spPr>
          <a:xfrm>
            <a:off x="7000860" y="471488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Γνωστική</a:t>
            </a:r>
          </a:p>
        </p:txBody>
      </p:sp>
      <p:sp>
        <p:nvSpPr>
          <p:cNvPr id="37" name="36 - TextBox"/>
          <p:cNvSpPr txBox="1"/>
          <p:nvPr/>
        </p:nvSpPr>
        <p:spPr>
          <a:xfrm>
            <a:off x="4143372" y="464344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7030A0"/>
                </a:solidFill>
              </a:rPr>
              <a:t>Σχολική</a:t>
            </a:r>
          </a:p>
        </p:txBody>
      </p:sp>
      <p:sp>
        <p:nvSpPr>
          <p:cNvPr id="38" name="37 - TextBox"/>
          <p:cNvSpPr txBox="1"/>
          <p:nvPr/>
        </p:nvSpPr>
        <p:spPr>
          <a:xfrm>
            <a:off x="6715140" y="335756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Στατιστική</a:t>
            </a:r>
          </a:p>
        </p:txBody>
      </p:sp>
      <p:sp>
        <p:nvSpPr>
          <p:cNvPr id="39" name="38 - TextBox"/>
          <p:cNvSpPr txBox="1"/>
          <p:nvPr/>
        </p:nvSpPr>
        <p:spPr>
          <a:xfrm>
            <a:off x="4714876" y="64886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Εγκληματολογική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100"/>
                            </p:stCondLst>
                            <p:childTnLst>
                              <p:par>
                                <p:cTn id="7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0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100"/>
                            </p:stCondLst>
                            <p:childTnLst>
                              <p:par>
                                <p:cTn id="9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70" decel="100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770" decel="100000"/>
                                        <p:tgtEl>
                                          <p:spTgt spid="1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250"/>
                            </p:stCondLst>
                            <p:childTnLst>
                              <p:par>
                                <p:cTn id="1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250"/>
                            </p:stCondLst>
                            <p:childTnLst>
                              <p:par>
                                <p:cTn id="1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6300"/>
                            </p:stCondLst>
                            <p:childTnLst>
                              <p:par>
                                <p:cTn id="17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70" decel="100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770" decel="100000"/>
                                        <p:tgtEl>
                                          <p:spTgt spid="10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300"/>
                            </p:stCondLst>
                            <p:childTnLst>
                              <p:par>
                                <p:cTn id="18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84484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Τύποι μαθημάτων και διάρθρωση σπουδών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 fontScale="85000" lnSpcReduction="1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Τα μαθήματα του Τμήματος εντάσσονται σε διάφορες κατηγορίες: υποχρεωτικά, επιλεγόμενα, σεμινάρια, εργαστήρια κλπ.</a:t>
            </a:r>
          </a:p>
          <a:p>
            <a:r>
              <a:rPr lang="el-GR" dirty="0">
                <a:solidFill>
                  <a:srgbClr val="002060"/>
                </a:solidFill>
              </a:rPr>
              <a:t>Για να ολοκληρώσετε τις σπουδές σας θα πρέπει να κατοχυρώσετε κάποιους αριθμούς από κάθε κατηγορία μαθήματος.</a:t>
            </a:r>
          </a:p>
          <a:p>
            <a:r>
              <a:rPr lang="el-GR" dirty="0">
                <a:solidFill>
                  <a:srgbClr val="660066"/>
                </a:solidFill>
              </a:rPr>
              <a:t>Ο σχεδιασμός των προσφερόμενων μαθημάτων ανά εξάμηνο έχει στόχο την ολοκλήρωση των σπουδών σας στα τέσσερα έτη.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Λεπτομέρειες για τα μαθήματα που οφείλετε να κατοχυρώσετε μπορείτε να βρείτε στην ιστοσελίδα του Τμήματος στον </a:t>
            </a:r>
            <a:r>
              <a:rPr lang="el-GR" b="1" u="sng" dirty="0">
                <a:solidFill>
                  <a:srgbClr val="002060"/>
                </a:solidFill>
              </a:rPr>
              <a:t>Εσωτερικό Κανονισμό και στις Υποχρεώσεις Πτυχίου!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2060872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Υποχρεωτικά Μαθήματα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9144000" cy="3786190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Οι φοιτητές πρέπει να εξεταστούν επιτυχώς σε ΌΛΑ τα υποχρεωτικά μαθήματα.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Γίνονται σε μορφή παραδόσεων και μπορεί να έχουν και κάποιο εργαστηριακό ή φροντιστηριακό κομμάτι.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Ο κύριος όγκος τους είναι προγραμματισμένος στα δύο πρώτα έτη φοίτησης.</a:t>
            </a:r>
          </a:p>
        </p:txBody>
      </p:sp>
    </p:spTree>
    <p:extLst>
      <p:ext uri="{BB962C8B-B14F-4D97-AF65-F5344CB8AC3E}">
        <p14:creationId xmlns:p14="http://schemas.microsoft.com/office/powerpoint/2010/main" val="171555332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220488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Αγγλική Γλώσσα/Ορολογία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3786190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4 επίπεδα αυξανόμενης δυσκολίας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Κατατακτήριες εξετάσεις για την ένταξη σε επίπεδο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Εάν κάποιος δεν εξεταστεί σε κάποιο επίπεδο (απαλλαγή λόγω γνώσεως της γλώσσας), τότε οφείλει να αντικαταστήσει τα μαθήματα με αντίστοιχο αριθμό επιλεγόμενων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91685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Επιλεγόμενα Μαθήματα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4725144"/>
          </a:xfrm>
        </p:spPr>
        <p:txBody>
          <a:bodyPr>
            <a:normAutofit lnSpcReduction="10000"/>
          </a:bodyPr>
          <a:lstStyle/>
          <a:p>
            <a:r>
              <a:rPr lang="el-GR" sz="3600" dirty="0">
                <a:solidFill>
                  <a:srgbClr val="002060"/>
                </a:solidFill>
              </a:rPr>
              <a:t>Παραδόσεις σε διάφορα γνωστικά αντικείμενα.</a:t>
            </a:r>
          </a:p>
          <a:p>
            <a:r>
              <a:rPr lang="el-GR" sz="3600" dirty="0">
                <a:solidFill>
                  <a:srgbClr val="002060"/>
                </a:solidFill>
              </a:rPr>
              <a:t>Δίνουν τη δυνατότητα στη φοιτήτρια να επιλέξει γνωστικές περιοχές της ψυχολογίας που την ενδιαφέρουν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endParaRPr lang="el-GR" sz="3600" dirty="0">
              <a:solidFill>
                <a:srgbClr val="002060"/>
              </a:solidFill>
            </a:endParaRPr>
          </a:p>
          <a:p>
            <a:r>
              <a:rPr lang="el-GR" sz="3600" dirty="0">
                <a:solidFill>
                  <a:srgbClr val="002060"/>
                </a:solidFill>
              </a:rPr>
              <a:t>Μπορείτε να παρακολουθείτε επιλεγόμενα μαθήματα τόσο του Τμήματος Ψυχολογίας όσο και των άλλων Τμημάτων του Π.Κ.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227689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B9CDE5"/>
                </a:solidFill>
              </a:rPr>
              <a:t>Σεμινάρια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3786190"/>
          </a:xfrm>
        </p:spPr>
        <p:txBody>
          <a:bodyPr>
            <a:normAutofit fontScale="92500" lnSpcReduction="10000"/>
          </a:bodyPr>
          <a:lstStyle/>
          <a:p>
            <a:r>
              <a:rPr lang="el-GR" dirty="0" err="1">
                <a:solidFill>
                  <a:srgbClr val="002060"/>
                </a:solidFill>
              </a:rPr>
              <a:t>Διαδραστικά</a:t>
            </a:r>
            <a:r>
              <a:rPr lang="el-GR" dirty="0">
                <a:solidFill>
                  <a:srgbClr val="002060"/>
                </a:solidFill>
              </a:rPr>
              <a:t> μαθήματα, όπου εξετάζεται ένα πιο ειδικευμένο γνωστικό αντικείμενο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Οι φοιτητές αναλαμβάνουν ενεργό ρόλο, μέσω παρουσιάσεων άρθρων, συγγραφή εργασιών, κλπ.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Τουλάχιστον ένα από τα δύο σεμινάρια πρέπει να προέρχονται από το Τμήμα Ψυχολογίας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Έκλειψη">
  <a:themeElements>
    <a:clrScheme name="Έκλειψη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Έκλειψη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Έκλειψη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1086</Words>
  <Application>Microsoft Office PowerPoint</Application>
  <PresentationFormat>Προβολή στην οθόνη (4:3)</PresentationFormat>
  <Paragraphs>174</Paragraphs>
  <Slides>27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6" baseType="lpstr">
      <vt:lpstr>Arial</vt:lpstr>
      <vt:lpstr>Calibri</vt:lpstr>
      <vt:lpstr>Lucida Sans Unicode</vt:lpstr>
      <vt:lpstr>Times New Roman</vt:lpstr>
      <vt:lpstr>Verdana</vt:lpstr>
      <vt:lpstr>Wingdings</vt:lpstr>
      <vt:lpstr>Θέμα του Office</vt:lpstr>
      <vt:lpstr>Έκλειψη</vt:lpstr>
      <vt:lpstr>Document</vt:lpstr>
      <vt:lpstr>Πρόγραμμα Σπουδών του Τμήματος Ψυχολογίας του Πανεπιστημίου Κρήτης</vt:lpstr>
      <vt:lpstr>Στόχοι Προγράμματος Σπουδών</vt:lpstr>
      <vt:lpstr>Πλουραλισμός στο Πρόγραμμα Σπουδών του Τμήματος</vt:lpstr>
      <vt:lpstr>Παρουσίαση του PowerPoint</vt:lpstr>
      <vt:lpstr>Τύποι μαθημάτων και διάρθρωση σπουδών</vt:lpstr>
      <vt:lpstr>Υποχρεωτικά Μαθήματα</vt:lpstr>
      <vt:lpstr>Αγγλική Γλώσσα/Ορολογία</vt:lpstr>
      <vt:lpstr>Επιλεγόμενα Μαθήματα</vt:lpstr>
      <vt:lpstr>Σεμινάρια</vt:lpstr>
      <vt:lpstr>Εργαστήρια</vt:lpstr>
      <vt:lpstr>Πτυχιακή Εργασία</vt:lpstr>
      <vt:lpstr>Πρακτική Άσκηση</vt:lpstr>
      <vt:lpstr>Προαπαιτούμενα Μαθήματα (Αλυσίδες)</vt:lpstr>
      <vt:lpstr>Πιστωτικές Μονάδες (ECTS)</vt:lpstr>
      <vt:lpstr>Μαθήματα στο εξωτερικό.</vt:lpstr>
      <vt:lpstr>Υποχρεώσεις Πτυχίου</vt:lpstr>
      <vt:lpstr>3 πράγματα που θα κάνουν τη φοίτησή σας πιο εύκολη</vt:lpstr>
      <vt:lpstr>Ενημέρωση</vt:lpstr>
      <vt:lpstr>Παρακολούθηση</vt:lpstr>
      <vt:lpstr>Προγραμματισμός</vt:lpstr>
      <vt:lpstr>3 πράγματα που θα κάνουν τη φοίτησή σας πιο δύσκολη</vt:lpstr>
      <vt:lpstr>Μη ακαδημαϊκές δομές/υπηρεσίες στην πανεπιστημιούπολη του Γάλλου</vt:lpstr>
      <vt:lpstr>Επικοινωνία με το προσωπικό του Τμήματος</vt:lpstr>
      <vt:lpstr>Πώς περνά το χρόνο του ο καθηγητής μου;</vt:lpstr>
      <vt:lpstr>   Προετοιμάζει τις διαλέξεις του</vt:lpstr>
      <vt:lpstr>Παρουσίαση του PowerPoint</vt:lpstr>
      <vt:lpstr>Καλή επιτυχία στις σπουδές σας στο Τμήμα Ψυχολογίας  του Πανεπιστημίου Κρήτης!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Πρόγραμμα Σπουδών του Τμήματος Ψυχολογίας του Πανεπιστημίου Κρήτης</dc:title>
  <dc:creator>Elias</dc:creator>
  <cp:lastModifiedBy>Iwannis Tsaousis</cp:lastModifiedBy>
  <cp:revision>45</cp:revision>
  <dcterms:created xsi:type="dcterms:W3CDTF">2014-09-21T10:22:12Z</dcterms:created>
  <dcterms:modified xsi:type="dcterms:W3CDTF">2019-03-13T09:56:19Z</dcterms:modified>
</cp:coreProperties>
</file>